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8" r:id="rId1"/>
  </p:sldMasterIdLst>
  <p:notesMasterIdLst>
    <p:notesMasterId r:id="rId45"/>
  </p:notesMasterIdLst>
  <p:sldIdLst>
    <p:sldId id="256" r:id="rId2"/>
    <p:sldId id="344" r:id="rId3"/>
    <p:sldId id="345" r:id="rId4"/>
    <p:sldId id="346" r:id="rId5"/>
    <p:sldId id="347" r:id="rId6"/>
    <p:sldId id="348" r:id="rId7"/>
    <p:sldId id="349" r:id="rId8"/>
    <p:sldId id="350" r:id="rId9"/>
    <p:sldId id="351" r:id="rId10"/>
    <p:sldId id="309" r:id="rId11"/>
    <p:sldId id="310" r:id="rId12"/>
    <p:sldId id="311" r:id="rId13"/>
    <p:sldId id="312" r:id="rId14"/>
    <p:sldId id="313" r:id="rId15"/>
    <p:sldId id="314" r:id="rId16"/>
    <p:sldId id="315" r:id="rId17"/>
    <p:sldId id="316" r:id="rId18"/>
    <p:sldId id="317" r:id="rId19"/>
    <p:sldId id="319" r:id="rId20"/>
    <p:sldId id="320" r:id="rId21"/>
    <p:sldId id="318" r:id="rId22"/>
    <p:sldId id="321" r:id="rId23"/>
    <p:sldId id="322" r:id="rId24"/>
    <p:sldId id="323" r:id="rId25"/>
    <p:sldId id="324" r:id="rId26"/>
    <p:sldId id="325" r:id="rId27"/>
    <p:sldId id="328" r:id="rId28"/>
    <p:sldId id="329" r:id="rId29"/>
    <p:sldId id="330" r:id="rId30"/>
    <p:sldId id="332" r:id="rId31"/>
    <p:sldId id="333" r:id="rId32"/>
    <p:sldId id="334" r:id="rId33"/>
    <p:sldId id="331" r:id="rId34"/>
    <p:sldId id="335" r:id="rId35"/>
    <p:sldId id="336" r:id="rId36"/>
    <p:sldId id="337" r:id="rId37"/>
    <p:sldId id="338" r:id="rId38"/>
    <p:sldId id="339" r:id="rId39"/>
    <p:sldId id="340" r:id="rId40"/>
    <p:sldId id="341" r:id="rId41"/>
    <p:sldId id="342" r:id="rId42"/>
    <p:sldId id="343" r:id="rId43"/>
    <p:sldId id="30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 Id="rId5" Type="http://schemas.openxmlformats.org/officeDocument/2006/relationships/image" Target="../media/image22.emf"/><Relationship Id="rId4"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18.emf"/><Relationship Id="rId4"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FCA97B-63F3-4FE5-A1DB-F8F2A3CD9FCD}" type="datetimeFigureOut">
              <a:rPr lang="en-IN" smtClean="0"/>
              <a:t>30-10-2025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6EB915-2EA3-4159-9DED-3D386E933834}" type="slidenum">
              <a:rPr lang="en-IN" smtClean="0"/>
              <a:t>‹#›</a:t>
            </a:fld>
            <a:endParaRPr lang="en-IN"/>
          </a:p>
        </p:txBody>
      </p:sp>
    </p:spTree>
    <p:extLst>
      <p:ext uri="{BB962C8B-B14F-4D97-AF65-F5344CB8AC3E}">
        <p14:creationId xmlns:p14="http://schemas.microsoft.com/office/powerpoint/2010/main" val="58914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smtClean="0"/>
              <a:t>89*/An </a:t>
            </a:r>
            <a:r>
              <a:rPr lang="en-US" sz="1100" dirty="0"/>
              <a:t>alternative to using the term-document matrix to represent words as vectors of document counts, is to use the term-term matrix, also called the word-word matrix or the term-context matrix, in which the columns are labeled by words rather than documents. This matrix is thus of dimensionality |</a:t>
            </a:r>
            <a:r>
              <a:rPr lang="en-US" sz="1100" i="1" dirty="0"/>
              <a:t>V </a:t>
            </a:r>
            <a:r>
              <a:rPr lang="en-US" sz="1100" dirty="0"/>
              <a:t>| × |</a:t>
            </a:r>
            <a:r>
              <a:rPr lang="en-US" sz="1100" i="1" dirty="0"/>
              <a:t>V </a:t>
            </a:r>
            <a:r>
              <a:rPr lang="en-US" sz="1100" dirty="0"/>
              <a:t>| and each cell records the number of times the row (target) word and the column (context) word co-occur in some context in some training corpus. </a:t>
            </a:r>
            <a:endParaRPr lang="en-US" dirty="0"/>
          </a:p>
          <a:p>
            <a:pPr defTabSz="864931">
              <a:defRPr/>
            </a:pPr>
            <a:r>
              <a:rPr lang="en-US" sz="1100" dirty="0"/>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100" i="1" dirty="0"/>
              <a:t>digital </a:t>
            </a:r>
            <a:r>
              <a:rPr lang="en-US" sz="1100" dirty="0"/>
              <a:t>and </a:t>
            </a:r>
            <a:r>
              <a:rPr lang="en-US" sz="1100" i="1" dirty="0"/>
              <a:t>information </a:t>
            </a:r>
            <a:r>
              <a:rPr lang="en-US" sz="1100" dirty="0"/>
              <a:t>are more similar to each other than, say, to </a:t>
            </a:r>
            <a:r>
              <a:rPr lang="en-US" sz="1100" i="1" dirty="0"/>
              <a:t>strawberry</a:t>
            </a:r>
            <a:r>
              <a:rPr lang="en-US" sz="1100" dirty="0"/>
              <a:t>. </a:t>
            </a:r>
            <a:endParaRPr lang="en-US" dirty="0"/>
          </a:p>
          <a:p>
            <a:pPr defTabSz="864931">
              <a:defRPr/>
            </a:pPr>
            <a:endParaRPr lang="en-US" dirty="0"/>
          </a:p>
          <a:p>
            <a:pPr defTabSz="864931">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Here's a spatial visualization of word vectors for </a:t>
            </a:r>
            <a:r>
              <a:rPr lang="en-US" sz="1100" i="1" dirty="0"/>
              <a:t>digital </a:t>
            </a:r>
            <a:r>
              <a:rPr lang="en-US" sz="1100" dirty="0"/>
              <a:t>and </a:t>
            </a:r>
            <a:r>
              <a:rPr lang="en-US" sz="1100" i="1" dirty="0"/>
              <a:t>information</a:t>
            </a:r>
            <a:r>
              <a:rPr lang="en-US" sz="1100" dirty="0"/>
              <a:t>, showing just two of the dimensions, corresponding to the words </a:t>
            </a:r>
            <a:r>
              <a:rPr lang="en-US" sz="1100" i="1" dirty="0"/>
              <a:t>data </a:t>
            </a:r>
            <a:r>
              <a:rPr lang="en-US" sz="1100" dirty="0"/>
              <a:t>and </a:t>
            </a:r>
            <a:r>
              <a:rPr lang="en-US" sz="1100" i="1" dirty="0"/>
              <a:t>computer</a:t>
            </a:r>
            <a:r>
              <a:rPr lang="en-US" sz="1100" dirty="0"/>
              <a:t>. </a:t>
            </a:r>
          </a:p>
          <a:p>
            <a:pPr defTabSz="864931">
              <a:defRPr/>
            </a:pPr>
            <a:endParaRPr lang="en-US" sz="1100" dirty="0"/>
          </a:p>
          <a:p>
            <a:pPr defTabSz="864931">
              <a:defRPr/>
            </a:pPr>
            <a:r>
              <a:rPr lang="en-US" sz="1100" dirty="0"/>
              <a:t>Of course in real life these vectors aren't just of length 2.  |</a:t>
            </a:r>
            <a:r>
              <a:rPr lang="en-US" sz="1100" i="1" dirty="0"/>
              <a:t>V </a:t>
            </a:r>
            <a:r>
              <a:rPr lang="en-US" sz="1100" dirty="0"/>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sparse vector representations; there are efficient algorithms for storing and computing with sparse matrices. </a:t>
            </a:r>
            <a:endParaRPr lang="en-US" dirty="0"/>
          </a:p>
          <a:p>
            <a:pPr defTabSz="864931">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Let’s see how the cosine computes which of the words </a:t>
            </a:r>
            <a:r>
              <a:rPr lang="en-US" sz="1100" i="1" dirty="0"/>
              <a:t>cherry </a:t>
            </a:r>
            <a:r>
              <a:rPr lang="en-US" sz="1100" dirty="0"/>
              <a:t>or </a:t>
            </a:r>
            <a:r>
              <a:rPr lang="en-US" sz="1100" i="1" dirty="0"/>
              <a:t>digital </a:t>
            </a:r>
            <a:r>
              <a:rPr lang="en-US" sz="1100" dirty="0"/>
              <a:t>is closer in meaning to </a:t>
            </a:r>
            <a:r>
              <a:rPr lang="en-US" sz="1100" i="1" dirty="0"/>
              <a:t>information</a:t>
            </a:r>
            <a:r>
              <a:rPr lang="en-US" sz="1100" dirty="0"/>
              <a:t>, just using raw counts from the following shortened table.</a:t>
            </a:r>
          </a:p>
          <a:p>
            <a:pPr defTabSz="864931">
              <a:defRPr/>
            </a:pPr>
            <a:endParaRPr lang="en-US" sz="1100" dirty="0"/>
          </a:p>
          <a:p>
            <a:pPr defTabSz="864931">
              <a:defRPr/>
            </a:pPr>
            <a:endParaRPr lang="en-US" sz="1100" dirty="0"/>
          </a:p>
          <a:p>
            <a:r>
              <a:rPr lang="en-US" sz="1100" dirty="0"/>
              <a:t>The model decides that </a:t>
            </a:r>
            <a:r>
              <a:rPr lang="en-US" sz="1100" i="1" dirty="0"/>
              <a:t>information </a:t>
            </a:r>
            <a:r>
              <a:rPr lang="en-US" sz="1100" dirty="0"/>
              <a:t>is way closer to </a:t>
            </a:r>
            <a:r>
              <a:rPr lang="en-US" sz="1100" i="1" dirty="0"/>
              <a:t>digital </a:t>
            </a:r>
            <a:r>
              <a:rPr lang="en-US" sz="1100" dirty="0"/>
              <a:t>than it is to </a:t>
            </a:r>
            <a:r>
              <a:rPr lang="en-US" sz="1100" i="1" dirty="0"/>
              <a:t>cherry</a:t>
            </a:r>
            <a:r>
              <a:rPr lang="en-US" sz="1100" dirty="0"/>
              <a:t>, a  result that seems sensible. </a:t>
            </a:r>
            <a:endParaRPr lang="en-US" dirty="0"/>
          </a:p>
          <a:p>
            <a:pPr defTabSz="864931">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There are two common solutions to this problem: the </a:t>
            </a:r>
            <a:r>
              <a:rPr lang="en-US" sz="1100" dirty="0" err="1"/>
              <a:t>tf-idf</a:t>
            </a:r>
            <a:r>
              <a:rPr lang="en-US" sz="1100" dirty="0"/>
              <a:t> algorithm, usually used when the dimensions are documents, and algorithms based on pointwise mutual information, or PMI (usually used when the dimensions are words).   </a:t>
            </a:r>
            <a:r>
              <a:rPr lang="en-US" sz="1100" dirty="0" err="1"/>
              <a:t>Tf-idf</a:t>
            </a:r>
            <a:r>
              <a:rPr lang="en-US" sz="1100" dirty="0"/>
              <a:t> makes use of a special weight call the "inverse document frequency or "</a:t>
            </a:r>
            <a:r>
              <a:rPr lang="en-US" sz="1100" dirty="0" err="1"/>
              <a:t>idf</a:t>
            </a:r>
            <a:r>
              <a:rPr lang="en-US" sz="1100" dirty="0"/>
              <a:t>", to </a:t>
            </a:r>
            <a:r>
              <a:rPr lang="en-US" sz="1100" dirty="0" err="1"/>
              <a:t>downweight</a:t>
            </a:r>
            <a:r>
              <a:rPr lang="en-US" sz="1100" dirty="0"/>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The </a:t>
            </a:r>
            <a:r>
              <a:rPr lang="en-US" sz="1100" dirty="0" err="1"/>
              <a:t>tf-idf</a:t>
            </a:r>
            <a:r>
              <a:rPr lang="en-US" sz="1100" dirty="0"/>
              <a:t> algorithm (the ‘-’ here is a hyphen, not a minus sign) is the product of two terms, each term capturing one of these two intuitions. The first is the term frequency: the frequency of the word </a:t>
            </a:r>
            <a:r>
              <a:rPr lang="en-US" sz="1100" i="1" dirty="0"/>
              <a:t>t </a:t>
            </a:r>
            <a:r>
              <a:rPr lang="en-US" sz="1100" dirty="0"/>
              <a:t>in the document </a:t>
            </a:r>
            <a:r>
              <a:rPr lang="en-US" sz="1100" i="1" dirty="0"/>
              <a:t>d</a:t>
            </a:r>
            <a:r>
              <a:rPr lang="en-US" sz="1100" dirty="0"/>
              <a:t>. We can just use the raw count as the term frequency:   EQ</a:t>
            </a:r>
          </a:p>
          <a:p>
            <a:pPr defTabSz="864931">
              <a:defRPr/>
            </a:pPr>
            <a:endParaRPr lang="en-US" sz="1100" dirty="0"/>
          </a:p>
          <a:p>
            <a:pPr defTabSz="864931">
              <a:defRPr/>
            </a:pPr>
            <a:r>
              <a:rPr lang="en-US" sz="1100" dirty="0"/>
              <a:t>More commonly we squash the raw frequency a bit, by using the log10 of the </a:t>
            </a:r>
            <a:r>
              <a:rPr lang="en-US" sz="1100" dirty="0" err="1"/>
              <a:t>fre</a:t>
            </a:r>
            <a:r>
              <a:rPr lang="en-US" sz="1100" dirty="0"/>
              <a:t>- </a:t>
            </a:r>
            <a:r>
              <a:rPr lang="en-US" sz="1100" dirty="0" err="1"/>
              <a:t>quency</a:t>
            </a:r>
            <a:r>
              <a:rPr lang="en-US" sz="1100" dirty="0"/>
              <a:t> instead. The intuition is that a word appearing 100 times in a document doesn’t make that word 100 times more likely to be relevant to the meaning of the document. Because we can’t take the log of 0, we normally add 1 to the count:</a:t>
            </a:r>
            <a:endParaRPr lang="en-US" dirty="0"/>
          </a:p>
          <a:p>
            <a:pPr defTabSz="864931">
              <a:defRPr/>
            </a:pPr>
            <a:endParaRPr lang="en-US" dirty="0"/>
          </a:p>
          <a:p>
            <a:pPr defTabSz="864931">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The </a:t>
            </a:r>
            <a:r>
              <a:rPr lang="en-US" sz="1100" dirty="0" err="1"/>
              <a:t>tf-idf</a:t>
            </a:r>
            <a:r>
              <a:rPr lang="en-US" sz="1100" dirty="0"/>
              <a:t> algorithm (the ‘-’ here is a hyphen, not a minus sign) is the product of two terms, each term capturing one of these two intuitions. The first is the term frequency: the frequency of the word </a:t>
            </a:r>
            <a:r>
              <a:rPr lang="en-US" sz="1100" i="1" dirty="0"/>
              <a:t>t </a:t>
            </a:r>
            <a:r>
              <a:rPr lang="en-US" sz="1100" dirty="0"/>
              <a:t>in the document </a:t>
            </a:r>
            <a:r>
              <a:rPr lang="en-US" sz="1100" i="1" dirty="0"/>
              <a:t>d</a:t>
            </a:r>
            <a:r>
              <a:rPr lang="en-US" sz="1100" dirty="0"/>
              <a:t>. We can just use the raw count as the term frequency:   EQ</a:t>
            </a:r>
          </a:p>
          <a:p>
            <a:pPr defTabSz="864931">
              <a:defRPr/>
            </a:pPr>
            <a:endParaRPr lang="en-US" sz="1100" dirty="0"/>
          </a:p>
          <a:p>
            <a:pPr defTabSz="864931">
              <a:defRPr/>
            </a:pPr>
            <a:r>
              <a:rPr lang="en-US" sz="1100" dirty="0"/>
              <a:t>More commonly we squash the raw frequency a bit, by using the log10 of the </a:t>
            </a:r>
            <a:r>
              <a:rPr lang="en-US" sz="1100" dirty="0" err="1"/>
              <a:t>fre</a:t>
            </a:r>
            <a:r>
              <a:rPr lang="en-US" sz="1100" dirty="0"/>
              <a:t>- </a:t>
            </a:r>
            <a:r>
              <a:rPr lang="en-US" sz="1100" dirty="0" err="1"/>
              <a:t>quency</a:t>
            </a:r>
            <a:r>
              <a:rPr lang="en-US" sz="1100" dirty="0"/>
              <a:t> instead. The intuition is that a word appearing 100 times in a document doesn’t make that word 100 times more likely to be relevant to the meaning of the document. Because we can’t take the log of 0, we normally add 1 to the count:</a:t>
            </a:r>
            <a:endParaRPr lang="en-US" dirty="0"/>
          </a:p>
          <a:p>
            <a:pPr defTabSz="864931">
              <a:defRPr/>
            </a:pPr>
            <a:endParaRPr lang="en-US" dirty="0"/>
          </a:p>
          <a:p>
            <a:pPr defTabSz="864931">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30</a:t>
            </a:fld>
            <a:endParaRPr lang="en-US"/>
          </a:p>
        </p:txBody>
      </p:sp>
      <p:sp>
        <p:nvSpPr>
          <p:cNvPr id="1513474" name="Rectangle 2"/>
          <p:cNvSpPr>
            <a:spLocks noGrp="1" noRot="1" noChangeAspect="1" noChangeArrowheads="1"/>
          </p:cNvSpPr>
          <p:nvPr>
            <p:ph type="sldImg"/>
          </p:nvPr>
        </p:nvSpPr>
        <p:spPr bwMode="auto">
          <a:xfrm>
            <a:off x="971550" y="671513"/>
            <a:ext cx="4475163" cy="3355975"/>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41747" y="4250758"/>
            <a:ext cx="5133975" cy="4027034"/>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sz="1100" dirty="0"/>
              <a:t>In summary, skip-gram trains a probabilistic classifier that, given a test target word </a:t>
            </a:r>
            <a:r>
              <a:rPr lang="en-US" sz="1100" i="1" dirty="0"/>
              <a:t>w </a:t>
            </a:r>
            <a:r>
              <a:rPr lang="en-US" sz="1100" dirty="0"/>
              <a:t>and its context window of </a:t>
            </a:r>
            <a:r>
              <a:rPr lang="en-US" sz="1100" i="1" dirty="0"/>
              <a:t>L </a:t>
            </a:r>
            <a:r>
              <a:rPr lang="en-US" sz="1100" dirty="0"/>
              <a:t>words </a:t>
            </a:r>
            <a:r>
              <a:rPr lang="en-US" sz="1100" i="1" dirty="0"/>
              <a:t>c</a:t>
            </a:r>
            <a:r>
              <a:rPr lang="en-US" sz="1100" dirty="0"/>
              <a:t>1:</a:t>
            </a:r>
            <a:r>
              <a:rPr lang="en-US" sz="1100" i="1" dirty="0"/>
              <a:t>L</a:t>
            </a:r>
            <a:r>
              <a:rPr lang="en-US" sz="1100" dirty="0"/>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57548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55896FE3-E2C2-47C9-9D28-A783F1BFCA5C}" type="datetime1">
              <a:rPr lang="en-IN" smtClean="0"/>
              <a:t>30-10-2025</a:t>
            </a:fld>
            <a:endParaRPr lang="en-IN"/>
          </a:p>
        </p:txBody>
      </p:sp>
      <p:sp>
        <p:nvSpPr>
          <p:cNvPr id="17" name="Footer Placeholder 16"/>
          <p:cNvSpPr>
            <a:spLocks noGrp="1"/>
          </p:cNvSpPr>
          <p:nvPr>
            <p:ph type="ftr" sz="quarter" idx="11"/>
          </p:nvPr>
        </p:nvSpPr>
        <p:spPr>
          <a:xfrm>
            <a:off x="5410200" y="4205288"/>
            <a:ext cx="1295400" cy="457200"/>
          </a:xfrm>
        </p:spPr>
        <p:txBody>
          <a:bodyPr/>
          <a:lstStyle/>
          <a:p>
            <a:r>
              <a:rPr lang="en-IN" smtClean="0"/>
              <a:t>NLP UNIT IV (C)SSG</a:t>
            </a:r>
            <a:endParaRPr lang="en-IN"/>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F7BEBADC-4673-4DE0-92BF-A5C8F7E80D0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1F5F693-4F3D-4DB1-8E52-12FDA2CCEC73}" type="datetime1">
              <a:rPr lang="en-IN" smtClean="0"/>
              <a:t>30-10-2025</a:t>
            </a:fld>
            <a:endParaRPr lang="en-IN"/>
          </a:p>
        </p:txBody>
      </p:sp>
      <p:sp>
        <p:nvSpPr>
          <p:cNvPr id="5" name="Footer Placeholder 4"/>
          <p:cNvSpPr>
            <a:spLocks noGrp="1"/>
          </p:cNvSpPr>
          <p:nvPr>
            <p:ph type="ftr" sz="quarter" idx="11"/>
          </p:nvPr>
        </p:nvSpPr>
        <p:spPr/>
        <p:txBody>
          <a:bodyPr/>
          <a:lstStyle/>
          <a:p>
            <a:r>
              <a:rPr lang="en-IN" smtClean="0"/>
              <a:t>NLP UNIT IV (C)SSG</a:t>
            </a:r>
            <a:endParaRPr lang="en-IN"/>
          </a:p>
        </p:txBody>
      </p:sp>
      <p:sp>
        <p:nvSpPr>
          <p:cNvPr id="6" name="Slide Number Placeholder 5"/>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8BC2443-13BC-471C-A17C-24C0F523546F}" type="datetime1">
              <a:rPr lang="en-IN" smtClean="0"/>
              <a:t>30-10-2025</a:t>
            </a:fld>
            <a:endParaRPr lang="en-IN"/>
          </a:p>
        </p:txBody>
      </p:sp>
      <p:sp>
        <p:nvSpPr>
          <p:cNvPr id="5" name="Footer Placeholder 4"/>
          <p:cNvSpPr>
            <a:spLocks noGrp="1"/>
          </p:cNvSpPr>
          <p:nvPr>
            <p:ph type="ftr" sz="quarter" idx="11"/>
          </p:nvPr>
        </p:nvSpPr>
        <p:spPr/>
        <p:txBody>
          <a:bodyPr/>
          <a:lstStyle/>
          <a:p>
            <a:r>
              <a:rPr lang="en-IN" smtClean="0"/>
              <a:t>NLP UNIT IV (C)SSG</a:t>
            </a:r>
            <a:endParaRPr lang="en-IN"/>
          </a:p>
        </p:txBody>
      </p:sp>
      <p:sp>
        <p:nvSpPr>
          <p:cNvPr id="6" name="Slide Number Placeholder 5"/>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D253005-70EF-4AD1-A883-FB0B7D4EF295}" type="datetime1">
              <a:rPr lang="en-IN" smtClean="0"/>
              <a:t>30-10-2025</a:t>
            </a:fld>
            <a:endParaRPr lang="en-IN"/>
          </a:p>
        </p:txBody>
      </p:sp>
      <p:sp>
        <p:nvSpPr>
          <p:cNvPr id="5" name="Footer Placeholder 4"/>
          <p:cNvSpPr>
            <a:spLocks noGrp="1"/>
          </p:cNvSpPr>
          <p:nvPr>
            <p:ph type="ftr" sz="quarter" idx="11"/>
          </p:nvPr>
        </p:nvSpPr>
        <p:spPr/>
        <p:txBody>
          <a:bodyPr/>
          <a:lstStyle/>
          <a:p>
            <a:r>
              <a:rPr lang="en-IN" smtClean="0"/>
              <a:t>NLP UNIT IV (C)SSG</a:t>
            </a:r>
            <a:endParaRPr lang="en-IN"/>
          </a:p>
        </p:txBody>
      </p:sp>
      <p:sp>
        <p:nvSpPr>
          <p:cNvPr id="6" name="Slide Number Placeholder 5"/>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EC663FB-BF8E-476F-8413-2CE3BB9B0F0C}" type="datetime1">
              <a:rPr lang="en-IN" smtClean="0"/>
              <a:t>30-10-2025</a:t>
            </a:fld>
            <a:endParaRPr lang="en-IN"/>
          </a:p>
        </p:txBody>
      </p:sp>
      <p:sp>
        <p:nvSpPr>
          <p:cNvPr id="5" name="Footer Placeholder 4"/>
          <p:cNvSpPr>
            <a:spLocks noGrp="1"/>
          </p:cNvSpPr>
          <p:nvPr>
            <p:ph type="ftr" sz="quarter" idx="11"/>
          </p:nvPr>
        </p:nvSpPr>
        <p:spPr/>
        <p:txBody>
          <a:bodyPr/>
          <a:lstStyle/>
          <a:p>
            <a:r>
              <a:rPr lang="en-IN" smtClean="0"/>
              <a:t>NLP UNIT IV (C)SSG</a:t>
            </a:r>
            <a:endParaRPr lang="en-IN"/>
          </a:p>
        </p:txBody>
      </p:sp>
      <p:sp>
        <p:nvSpPr>
          <p:cNvPr id="6" name="Slide Number Placeholder 5"/>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A69D90-60D0-4495-93BB-13B7AC130895}" type="datetime1">
              <a:rPr lang="en-IN" smtClean="0"/>
              <a:t>30-10-2025</a:t>
            </a:fld>
            <a:endParaRPr lang="en-IN"/>
          </a:p>
        </p:txBody>
      </p:sp>
      <p:sp>
        <p:nvSpPr>
          <p:cNvPr id="6" name="Footer Placeholder 5"/>
          <p:cNvSpPr>
            <a:spLocks noGrp="1"/>
          </p:cNvSpPr>
          <p:nvPr>
            <p:ph type="ftr" sz="quarter" idx="11"/>
          </p:nvPr>
        </p:nvSpPr>
        <p:spPr/>
        <p:txBody>
          <a:bodyPr/>
          <a:lstStyle/>
          <a:p>
            <a:r>
              <a:rPr lang="en-IN" smtClean="0"/>
              <a:t>NLP UNIT IV (C)SSG</a:t>
            </a:r>
            <a:endParaRPr lang="en-IN"/>
          </a:p>
        </p:txBody>
      </p:sp>
      <p:sp>
        <p:nvSpPr>
          <p:cNvPr id="7" name="Slide Number Placeholder 6"/>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87C197B8-5191-4545-96A7-D694A4136299}" type="datetime1">
              <a:rPr lang="en-IN" smtClean="0"/>
              <a:t>30-10-2025</a:t>
            </a:fld>
            <a:endParaRPr lang="en-IN"/>
          </a:p>
        </p:txBody>
      </p:sp>
      <p:sp>
        <p:nvSpPr>
          <p:cNvPr id="27" name="Slide Number Placeholder 26"/>
          <p:cNvSpPr>
            <a:spLocks noGrp="1"/>
          </p:cNvSpPr>
          <p:nvPr>
            <p:ph type="sldNum" sz="quarter" idx="11"/>
          </p:nvPr>
        </p:nvSpPr>
        <p:spPr/>
        <p:txBody>
          <a:bodyPr rtlCol="0"/>
          <a:lstStyle/>
          <a:p>
            <a:fld id="{F7BEBADC-4673-4DE0-92BF-A5C8F7E80D01}" type="slidenum">
              <a:rPr lang="en-IN" smtClean="0"/>
              <a:t>‹#›</a:t>
            </a:fld>
            <a:endParaRPr lang="en-IN"/>
          </a:p>
        </p:txBody>
      </p:sp>
      <p:sp>
        <p:nvSpPr>
          <p:cNvPr id="28" name="Footer Placeholder 27"/>
          <p:cNvSpPr>
            <a:spLocks noGrp="1"/>
          </p:cNvSpPr>
          <p:nvPr>
            <p:ph type="ftr" sz="quarter" idx="12"/>
          </p:nvPr>
        </p:nvSpPr>
        <p:spPr/>
        <p:txBody>
          <a:bodyPr rtlCol="0"/>
          <a:lstStyle/>
          <a:p>
            <a:r>
              <a:rPr lang="en-IN" smtClean="0"/>
              <a:t>NLP UNIT IV (C)SSG</a:t>
            </a: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1677172C-EF28-401A-9BB5-FAA6FCB2CDF3}" type="datetime1">
              <a:rPr lang="en-IN" smtClean="0"/>
              <a:t>30-10-2025</a:t>
            </a:fld>
            <a:endParaRPr lang="en-IN"/>
          </a:p>
        </p:txBody>
      </p:sp>
      <p:sp>
        <p:nvSpPr>
          <p:cNvPr id="4" name="Footer Placeholder 3"/>
          <p:cNvSpPr>
            <a:spLocks noGrp="1"/>
          </p:cNvSpPr>
          <p:nvPr>
            <p:ph type="ftr" sz="quarter" idx="11"/>
          </p:nvPr>
        </p:nvSpPr>
        <p:spPr>
          <a:xfrm>
            <a:off x="5257800" y="612648"/>
            <a:ext cx="1325880" cy="457200"/>
          </a:xfrm>
        </p:spPr>
        <p:txBody>
          <a:bodyPr/>
          <a:lstStyle/>
          <a:p>
            <a:r>
              <a:rPr lang="en-IN" smtClean="0"/>
              <a:t>NLP UNIT IV (C)SSG</a:t>
            </a:r>
            <a:endParaRPr lang="en-IN"/>
          </a:p>
        </p:txBody>
      </p:sp>
      <p:sp>
        <p:nvSpPr>
          <p:cNvPr id="5" name="Slide Number Placeholder 4"/>
          <p:cNvSpPr>
            <a:spLocks noGrp="1"/>
          </p:cNvSpPr>
          <p:nvPr>
            <p:ph type="sldNum" sz="quarter" idx="12"/>
          </p:nvPr>
        </p:nvSpPr>
        <p:spPr>
          <a:xfrm>
            <a:off x="8174736" y="2272"/>
            <a:ext cx="762000" cy="365760"/>
          </a:xfrm>
        </p:spPr>
        <p:txBody>
          <a:bodyPr/>
          <a:lstStyle/>
          <a:p>
            <a:fld id="{F7BEBADC-4673-4DE0-92BF-A5C8F7E80D0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A10FA-9C2B-4153-BBB3-DFA6EE2D5FF0}" type="datetime1">
              <a:rPr lang="en-IN" smtClean="0"/>
              <a:t>30-10-2025</a:t>
            </a:fld>
            <a:endParaRPr lang="en-IN"/>
          </a:p>
        </p:txBody>
      </p:sp>
      <p:sp>
        <p:nvSpPr>
          <p:cNvPr id="3" name="Footer Placeholder 2"/>
          <p:cNvSpPr>
            <a:spLocks noGrp="1"/>
          </p:cNvSpPr>
          <p:nvPr>
            <p:ph type="ftr" sz="quarter" idx="11"/>
          </p:nvPr>
        </p:nvSpPr>
        <p:spPr/>
        <p:txBody>
          <a:bodyPr/>
          <a:lstStyle/>
          <a:p>
            <a:r>
              <a:rPr lang="en-IN" smtClean="0"/>
              <a:t>NLP UNIT IV (C)SSG</a:t>
            </a:r>
            <a:endParaRPr lang="en-IN"/>
          </a:p>
        </p:txBody>
      </p:sp>
      <p:sp>
        <p:nvSpPr>
          <p:cNvPr id="4" name="Slide Number Placeholder 3"/>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B9179A7-286F-41EC-AEE1-402B5D47A223}" type="datetime1">
              <a:rPr lang="en-IN" smtClean="0"/>
              <a:t>30-10-2025</a:t>
            </a:fld>
            <a:endParaRPr lang="en-IN"/>
          </a:p>
        </p:txBody>
      </p:sp>
      <p:sp>
        <p:nvSpPr>
          <p:cNvPr id="6" name="Footer Placeholder 5"/>
          <p:cNvSpPr>
            <a:spLocks noGrp="1"/>
          </p:cNvSpPr>
          <p:nvPr>
            <p:ph type="ftr" sz="quarter" idx="11"/>
          </p:nvPr>
        </p:nvSpPr>
        <p:spPr/>
        <p:txBody>
          <a:bodyPr/>
          <a:lstStyle/>
          <a:p>
            <a:r>
              <a:rPr lang="en-IN" smtClean="0"/>
              <a:t>NLP UNIT IV (C)SSG</a:t>
            </a:r>
            <a:endParaRPr lang="en-IN"/>
          </a:p>
        </p:txBody>
      </p:sp>
      <p:sp>
        <p:nvSpPr>
          <p:cNvPr id="7" name="Slide Number Placeholder 6"/>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EC1BF45-EA6D-43C6-AF39-C91901DD5A2A}" type="datetime1">
              <a:rPr lang="en-IN" smtClean="0"/>
              <a:t>30-10-2025</a:t>
            </a:fld>
            <a:endParaRPr lang="en-IN"/>
          </a:p>
        </p:txBody>
      </p:sp>
      <p:sp>
        <p:nvSpPr>
          <p:cNvPr id="6" name="Footer Placeholder 5"/>
          <p:cNvSpPr>
            <a:spLocks noGrp="1"/>
          </p:cNvSpPr>
          <p:nvPr>
            <p:ph type="ftr" sz="quarter" idx="11"/>
          </p:nvPr>
        </p:nvSpPr>
        <p:spPr/>
        <p:txBody>
          <a:bodyPr/>
          <a:lstStyle/>
          <a:p>
            <a:r>
              <a:rPr lang="en-IN" smtClean="0"/>
              <a:t>NLP UNIT IV (C)SSG</a:t>
            </a:r>
            <a:endParaRPr lang="en-IN"/>
          </a:p>
        </p:txBody>
      </p:sp>
      <p:sp>
        <p:nvSpPr>
          <p:cNvPr id="7" name="Slide Number Placeholder 6"/>
          <p:cNvSpPr>
            <a:spLocks noGrp="1"/>
          </p:cNvSpPr>
          <p:nvPr>
            <p:ph type="sldNum" sz="quarter" idx="12"/>
          </p:nvPr>
        </p:nvSpPr>
        <p:spPr/>
        <p:txBody>
          <a:bodyPr/>
          <a:lstStyle/>
          <a:p>
            <a:fld id="{F7BEBADC-4673-4DE0-92BF-A5C8F7E80D0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3FD985F5-C76E-4EF2-8C11-CF8FD9D9D0BB}" type="datetime1">
              <a:rPr lang="en-IN" smtClean="0"/>
              <a:t>30-10-2025</a:t>
            </a:fld>
            <a:endParaRPr lang="en-IN"/>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r>
              <a:rPr lang="en-IN" smtClean="0"/>
              <a:t>NLP UNIT IV (C)SSG</a:t>
            </a:r>
            <a:endParaRPr lang="en-IN"/>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F7BEBADC-4673-4DE0-92BF-A5C8F7E80D0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2.emf"/><Relationship Id="rId3" Type="http://schemas.openxmlformats.org/officeDocument/2006/relationships/image" Target="../media/image23.emf"/><Relationship Id="rId7" Type="http://schemas.openxmlformats.org/officeDocument/2006/relationships/image" Target="../media/image19.emf"/><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0.emf"/></Relationships>
</file>

<file path=ppt/slides/_rels/slide3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emf"/><Relationship Id="rId11" Type="http://schemas.openxmlformats.org/officeDocument/2006/relationships/image" Target="../media/image26.emf"/><Relationship Id="rId5" Type="http://schemas.openxmlformats.org/officeDocument/2006/relationships/oleObject" Target="../embeddings/oleObject9.bin"/><Relationship Id="rId10" Type="http://schemas.openxmlformats.org/officeDocument/2006/relationships/oleObject" Target="../embeddings/oleObject11.bin"/><Relationship Id="rId4" Type="http://schemas.openxmlformats.org/officeDocument/2006/relationships/image" Target="../media/image18.emf"/><Relationship Id="rId9"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60848"/>
            <a:ext cx="8458200" cy="1470025"/>
          </a:xfrm>
        </p:spPr>
        <p:txBody>
          <a:bodyPr>
            <a:normAutofit fontScale="90000"/>
          </a:bodyPr>
          <a:lstStyle/>
          <a:p>
            <a:r>
              <a:rPr lang="en-US" dirty="0" smtClean="0"/>
              <a:t>UNIT IV</a:t>
            </a:r>
            <a:br>
              <a:rPr lang="en-US" dirty="0" smtClean="0"/>
            </a:br>
            <a:r>
              <a:rPr lang="en-IN" dirty="0"/>
              <a:t>Vector Semantics and </a:t>
            </a:r>
            <a:r>
              <a:rPr lang="en-IN" dirty="0" err="1"/>
              <a:t>Embeddings</a:t>
            </a:r>
            <a:endParaRPr lang="en-IN" dirty="0"/>
          </a:p>
        </p:txBody>
      </p:sp>
      <p:sp>
        <p:nvSpPr>
          <p:cNvPr id="3" name="Subtitle 2"/>
          <p:cNvSpPr>
            <a:spLocks noGrp="1"/>
          </p:cNvSpPr>
          <p:nvPr>
            <p:ph type="subTitle" idx="1"/>
          </p:nvPr>
        </p:nvSpPr>
        <p:spPr>
          <a:xfrm>
            <a:off x="457200" y="4484712"/>
            <a:ext cx="7427168" cy="1752600"/>
          </a:xfrm>
        </p:spPr>
        <p:txBody>
          <a:bodyPr>
            <a:normAutofit/>
          </a:bodyPr>
          <a:lstStyle/>
          <a:p>
            <a:r>
              <a:rPr lang="en-US" dirty="0" smtClean="0"/>
              <a:t>By </a:t>
            </a:r>
          </a:p>
          <a:p>
            <a:r>
              <a:rPr lang="en-US" dirty="0" smtClean="0"/>
              <a:t>Dr. S. S. </a:t>
            </a:r>
            <a:r>
              <a:rPr lang="en-US" dirty="0" err="1" smtClean="0"/>
              <a:t>Gharde</a:t>
            </a:r>
            <a:endParaRPr lang="en-US" dirty="0" smtClean="0"/>
          </a:p>
          <a:p>
            <a:r>
              <a:rPr lang="en-US" dirty="0" smtClean="0"/>
              <a:t>Dept. of Information Technology/ AIML</a:t>
            </a:r>
          </a:p>
          <a:p>
            <a:r>
              <a:rPr lang="en-US" dirty="0" smtClean="0"/>
              <a:t>Government Polytechnic Nagpur</a:t>
            </a:r>
            <a:endParaRPr lang="en-IN" dirty="0"/>
          </a:p>
        </p:txBody>
      </p:sp>
    </p:spTree>
    <p:extLst>
      <p:ext uri="{BB962C8B-B14F-4D97-AF65-F5344CB8AC3E}">
        <p14:creationId xmlns:p14="http://schemas.microsoft.com/office/powerpoint/2010/main" val="1383425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Vector Semantics</a:t>
            </a:r>
          </a:p>
        </p:txBody>
      </p:sp>
      <p:sp>
        <p:nvSpPr>
          <p:cNvPr id="3" name="Content Placeholder 2"/>
          <p:cNvSpPr>
            <a:spLocks noGrp="1"/>
          </p:cNvSpPr>
          <p:nvPr>
            <p:ph idx="1"/>
          </p:nvPr>
        </p:nvSpPr>
        <p:spPr/>
        <p:txBody>
          <a:bodyPr>
            <a:normAutofit lnSpcReduction="10000"/>
          </a:bodyPr>
          <a:lstStyle/>
          <a:p>
            <a:pPr algn="just"/>
            <a:r>
              <a:rPr lang="en-US" dirty="0"/>
              <a:t>Vector semantics is the standard way to represent word meaning in </a:t>
            </a:r>
            <a:r>
              <a:rPr lang="en-US" dirty="0" smtClean="0"/>
              <a:t>NLP.</a:t>
            </a:r>
          </a:p>
          <a:p>
            <a:pPr algn="just"/>
            <a:endParaRPr lang="en-US" dirty="0" smtClean="0"/>
          </a:p>
          <a:p>
            <a:pPr algn="just"/>
            <a:r>
              <a:rPr lang="en-US" dirty="0"/>
              <a:t>The idea of vector semantics is to represent a word as a point in a </a:t>
            </a:r>
            <a:r>
              <a:rPr lang="en-US" dirty="0" smtClean="0"/>
              <a:t>multidimensional </a:t>
            </a:r>
            <a:r>
              <a:rPr lang="en-US" dirty="0"/>
              <a:t>semantic space that is derived </a:t>
            </a:r>
            <a:r>
              <a:rPr lang="en-IN" dirty="0"/>
              <a:t>from the distributions of word </a:t>
            </a:r>
            <a:r>
              <a:rPr lang="en-IN" dirty="0" err="1"/>
              <a:t>neighbors</a:t>
            </a:r>
            <a:r>
              <a:rPr lang="en-IN" dirty="0" smtClean="0"/>
              <a:t>.</a:t>
            </a:r>
          </a:p>
          <a:p>
            <a:pPr algn="just"/>
            <a:endParaRPr lang="en-IN" dirty="0" smtClean="0"/>
          </a:p>
          <a:p>
            <a:pPr algn="just"/>
            <a:r>
              <a:rPr lang="en-US" dirty="0">
                <a:solidFill>
                  <a:srgbClr val="FF0000"/>
                </a:solidFill>
              </a:rPr>
              <a:t>Vectors for representing words are called </a:t>
            </a:r>
            <a:r>
              <a:rPr lang="en-US" dirty="0" err="1" smtClean="0">
                <a:solidFill>
                  <a:srgbClr val="FF0000"/>
                </a:solidFill>
              </a:rPr>
              <a:t>embeddings</a:t>
            </a:r>
            <a:r>
              <a:rPr lang="en-US" dirty="0" smtClean="0">
                <a:solidFill>
                  <a:srgbClr val="FF0000"/>
                </a:solidFill>
              </a:rPr>
              <a:t>.</a:t>
            </a:r>
            <a:endParaRPr lang="en-IN" dirty="0">
              <a:solidFill>
                <a:srgbClr val="FF0000"/>
              </a:solidFill>
            </a:endParaRPr>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10</a:t>
            </a:fld>
            <a:endParaRPr lang="en-IN"/>
          </a:p>
        </p:txBody>
      </p:sp>
    </p:spTree>
    <p:extLst>
      <p:ext uri="{BB962C8B-B14F-4D97-AF65-F5344CB8AC3E}">
        <p14:creationId xmlns:p14="http://schemas.microsoft.com/office/powerpoint/2010/main" val="286263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066800"/>
          </a:xfrm>
        </p:spPr>
        <p:txBody>
          <a:bodyPr/>
          <a:lstStyle/>
          <a:p>
            <a:r>
              <a:rPr lang="en-IN" dirty="0"/>
              <a:t>Vector Semantics</a:t>
            </a:r>
          </a:p>
        </p:txBody>
      </p:sp>
      <p:sp>
        <p:nvSpPr>
          <p:cNvPr id="3" name="Content Placeholder 2"/>
          <p:cNvSpPr>
            <a:spLocks noGrp="1"/>
          </p:cNvSpPr>
          <p:nvPr>
            <p:ph idx="1"/>
          </p:nvPr>
        </p:nvSpPr>
        <p:spPr>
          <a:xfrm>
            <a:off x="457200" y="1196752"/>
            <a:ext cx="8229600" cy="5377784"/>
          </a:xfrm>
        </p:spPr>
        <p:txBody>
          <a:bodyPr>
            <a:normAutofit fontScale="92500" lnSpcReduction="10000"/>
          </a:bodyPr>
          <a:lstStyle/>
          <a:p>
            <a:r>
              <a:rPr lang="en-US" dirty="0"/>
              <a:t>What does recent English borrowing </a:t>
            </a:r>
            <a:r>
              <a:rPr lang="en-US" i="1" dirty="0" err="1"/>
              <a:t>ongchoi</a:t>
            </a:r>
            <a:r>
              <a:rPr lang="en-US" dirty="0"/>
              <a:t> mean</a:t>
            </a:r>
            <a:r>
              <a:rPr lang="en-US" dirty="0" smtClean="0"/>
              <a:t>?</a:t>
            </a:r>
          </a:p>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err="1"/>
              <a:t>Ong</a:t>
            </a:r>
            <a:r>
              <a:rPr lang="en-US" sz="2400" dirty="0"/>
              <a:t>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err="1"/>
              <a:t>Ong</a:t>
            </a:r>
            <a:r>
              <a:rPr lang="en-US" sz="2400" dirty="0"/>
              <a:t>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err="1"/>
              <a:t>Ong</a:t>
            </a:r>
            <a:r>
              <a:rPr lang="en-US" sz="2400" dirty="0"/>
              <a:t>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a:t>
            </a:r>
            <a:r>
              <a:rPr lang="en-US" sz="2267" dirty="0" err="1"/>
              <a:t>sauteed</a:t>
            </a:r>
            <a:r>
              <a:rPr lang="en-US" sz="2267" dirty="0"/>
              <a:t>" </a:t>
            </a:r>
          </a:p>
          <a:p>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11</a:t>
            </a:fld>
            <a:endParaRPr lang="en-IN"/>
          </a:p>
        </p:txBody>
      </p:sp>
    </p:spTree>
    <p:extLst>
      <p:ext uri="{BB962C8B-B14F-4D97-AF65-F5344CB8AC3E}">
        <p14:creationId xmlns:p14="http://schemas.microsoft.com/office/powerpoint/2010/main" val="250209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066800"/>
          </a:xfrm>
        </p:spPr>
        <p:txBody>
          <a:bodyPr/>
          <a:lstStyle/>
          <a:p>
            <a:r>
              <a:rPr lang="en-IN" dirty="0"/>
              <a:t>Vector Semantics</a:t>
            </a:r>
          </a:p>
        </p:txBody>
      </p:sp>
      <p:sp>
        <p:nvSpPr>
          <p:cNvPr id="3" name="Content Placeholder 2"/>
          <p:cNvSpPr>
            <a:spLocks noGrp="1"/>
          </p:cNvSpPr>
          <p:nvPr>
            <p:ph idx="1"/>
          </p:nvPr>
        </p:nvSpPr>
        <p:spPr>
          <a:xfrm>
            <a:off x="251520" y="1124744"/>
            <a:ext cx="8435280" cy="5449792"/>
          </a:xfrm>
        </p:spPr>
        <p:txBody>
          <a:bodyPr>
            <a:normAutofit fontScale="85000" lnSpcReduction="10000"/>
          </a:bodyPr>
          <a:lstStyle/>
          <a:p>
            <a:pPr algn="just"/>
            <a:r>
              <a:rPr lang="en-US" dirty="0"/>
              <a:t>Idea 1: Defining meaning by linguistic distribution</a:t>
            </a:r>
            <a:br>
              <a:rPr lang="en-US" dirty="0"/>
            </a:br>
            <a:r>
              <a:rPr lang="en-US" dirty="0"/>
              <a:t/>
            </a:r>
            <a:br>
              <a:rPr lang="en-US" dirty="0"/>
            </a:br>
            <a:r>
              <a:rPr lang="en-US" dirty="0"/>
              <a:t>Idea 2: Meaning as a point in multidimensional </a:t>
            </a:r>
            <a:r>
              <a:rPr lang="en-US" dirty="0" smtClean="0"/>
              <a:t>space</a:t>
            </a:r>
          </a:p>
          <a:p>
            <a:pPr algn="just"/>
            <a:endParaRPr lang="en-US" dirty="0"/>
          </a:p>
          <a:p>
            <a:pPr algn="just"/>
            <a:r>
              <a:rPr lang="en-US" dirty="0">
                <a:solidFill>
                  <a:srgbClr val="FF0000"/>
                </a:solidFill>
              </a:rPr>
              <a:t>We define meaning of a word as a </a:t>
            </a:r>
            <a:r>
              <a:rPr lang="en-US" dirty="0" smtClean="0">
                <a:solidFill>
                  <a:srgbClr val="FF0000"/>
                </a:solidFill>
              </a:rPr>
              <a:t>vector</a:t>
            </a:r>
          </a:p>
          <a:p>
            <a:pPr algn="just"/>
            <a:endParaRPr lang="en-US" dirty="0" smtClean="0">
              <a:solidFill>
                <a:srgbClr val="FF0000"/>
              </a:solidFill>
            </a:endParaRPr>
          </a:p>
          <a:p>
            <a:pPr algn="just"/>
            <a:r>
              <a:rPr lang="en-US" dirty="0"/>
              <a:t>Called an "embedding" because it's embedded into a space </a:t>
            </a:r>
            <a:r>
              <a:rPr lang="en-US" dirty="0" smtClean="0"/>
              <a:t> </a:t>
            </a:r>
          </a:p>
          <a:p>
            <a:pPr algn="just"/>
            <a:endParaRPr lang="en-US" dirty="0"/>
          </a:p>
          <a:p>
            <a:pPr algn="just"/>
            <a:r>
              <a:rPr lang="en-US" dirty="0"/>
              <a:t>The standard way to represent meaning in </a:t>
            </a:r>
            <a:r>
              <a:rPr lang="en-US" dirty="0" smtClean="0"/>
              <a:t>NLP</a:t>
            </a:r>
          </a:p>
          <a:p>
            <a:pPr algn="just"/>
            <a:endParaRPr lang="en-US" dirty="0"/>
          </a:p>
          <a:p>
            <a:pPr marL="0" indent="0" algn="just">
              <a:buNone/>
            </a:pPr>
            <a:r>
              <a:rPr lang="en-US" b="1" dirty="0" smtClean="0">
                <a:solidFill>
                  <a:srgbClr val="0000FF"/>
                </a:solidFill>
              </a:rPr>
              <a:t>Every </a:t>
            </a:r>
            <a:r>
              <a:rPr lang="en-US" b="1" dirty="0">
                <a:solidFill>
                  <a:srgbClr val="0000FF"/>
                </a:solidFill>
              </a:rPr>
              <a:t>modern NLP algorithm uses </a:t>
            </a:r>
            <a:r>
              <a:rPr lang="en-US" b="1" dirty="0" err="1">
                <a:solidFill>
                  <a:srgbClr val="0000FF"/>
                </a:solidFill>
              </a:rPr>
              <a:t>embeddings</a:t>
            </a:r>
            <a:r>
              <a:rPr lang="en-US" b="1" dirty="0">
                <a:solidFill>
                  <a:srgbClr val="0000FF"/>
                </a:solidFill>
              </a:rPr>
              <a:t> as the representation of word </a:t>
            </a:r>
            <a:r>
              <a:rPr lang="en-US" b="1" dirty="0" smtClean="0">
                <a:solidFill>
                  <a:srgbClr val="0000FF"/>
                </a:solidFill>
              </a:rPr>
              <a:t>meaning</a:t>
            </a:r>
          </a:p>
          <a:p>
            <a:pPr marL="0" indent="0" algn="just">
              <a:buNone/>
            </a:pPr>
            <a:endParaRPr lang="en-US" b="1" dirty="0">
              <a:solidFill>
                <a:srgbClr val="0000FF"/>
              </a:solidFill>
            </a:endParaRPr>
          </a:p>
          <a:p>
            <a:pPr algn="just"/>
            <a:r>
              <a:rPr lang="en-US" dirty="0"/>
              <a:t>Fine-grained model of meaning for similarity of vector semantics offers enormous power to NLP applications. </a:t>
            </a:r>
          </a:p>
          <a:p>
            <a:pPr algn="just"/>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12</a:t>
            </a:fld>
            <a:endParaRPr lang="en-IN"/>
          </a:p>
        </p:txBody>
      </p:sp>
    </p:spTree>
    <p:extLst>
      <p:ext uri="{BB962C8B-B14F-4D97-AF65-F5344CB8AC3E}">
        <p14:creationId xmlns:p14="http://schemas.microsoft.com/office/powerpoint/2010/main" val="50052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066800"/>
          </a:xfrm>
        </p:spPr>
        <p:txBody>
          <a:bodyPr/>
          <a:lstStyle/>
          <a:p>
            <a:r>
              <a:rPr lang="en-IN" dirty="0"/>
              <a:t>Vector Semantics</a:t>
            </a:r>
          </a:p>
        </p:txBody>
      </p:sp>
      <p:sp>
        <p:nvSpPr>
          <p:cNvPr id="3" name="Content Placeholder 2"/>
          <p:cNvSpPr>
            <a:spLocks noGrp="1"/>
          </p:cNvSpPr>
          <p:nvPr>
            <p:ph idx="1"/>
          </p:nvPr>
        </p:nvSpPr>
        <p:spPr>
          <a:xfrm>
            <a:off x="251520" y="1196752"/>
            <a:ext cx="8435280" cy="5377784"/>
          </a:xfrm>
        </p:spPr>
        <p:txBody>
          <a:bodyPr>
            <a:normAutofit lnSpcReduction="10000"/>
          </a:bodyPr>
          <a:lstStyle/>
          <a:p>
            <a:pPr algn="just"/>
            <a:r>
              <a:rPr lang="en-US" dirty="0" smtClean="0"/>
              <a:t>Most </a:t>
            </a:r>
            <a:r>
              <a:rPr lang="en-US" dirty="0"/>
              <a:t>commonly used </a:t>
            </a:r>
            <a:r>
              <a:rPr lang="en-US" dirty="0" smtClean="0"/>
              <a:t>models</a:t>
            </a:r>
          </a:p>
          <a:p>
            <a:pPr algn="just"/>
            <a:r>
              <a:rPr lang="en-IN" dirty="0" err="1" smtClean="0">
                <a:solidFill>
                  <a:srgbClr val="FF0000"/>
                </a:solidFill>
              </a:rPr>
              <a:t>tf-idf</a:t>
            </a:r>
            <a:r>
              <a:rPr lang="en-IN" dirty="0" smtClean="0">
                <a:solidFill>
                  <a:srgbClr val="FF0000"/>
                </a:solidFill>
              </a:rPr>
              <a:t> Model</a:t>
            </a:r>
          </a:p>
          <a:p>
            <a:pPr lvl="1" algn="just"/>
            <a:r>
              <a:rPr lang="en-US" dirty="0" smtClean="0"/>
              <a:t>the </a:t>
            </a:r>
            <a:r>
              <a:rPr lang="en-US" dirty="0"/>
              <a:t>meaning of a word is defined by a simple function of the counts of nearby words</a:t>
            </a:r>
            <a:r>
              <a:rPr lang="en-US" dirty="0" smtClean="0"/>
              <a:t>.</a:t>
            </a:r>
          </a:p>
          <a:p>
            <a:pPr algn="just"/>
            <a:r>
              <a:rPr lang="en-IN" dirty="0">
                <a:solidFill>
                  <a:srgbClr val="FF0000"/>
                </a:solidFill>
              </a:rPr>
              <a:t>word2vec </a:t>
            </a:r>
            <a:r>
              <a:rPr lang="en-IN" dirty="0" smtClean="0">
                <a:solidFill>
                  <a:srgbClr val="FF0000"/>
                </a:solidFill>
              </a:rPr>
              <a:t>Model </a:t>
            </a:r>
            <a:endParaRPr lang="en-IN" dirty="0">
              <a:solidFill>
                <a:srgbClr val="FF0000"/>
              </a:solidFill>
            </a:endParaRPr>
          </a:p>
          <a:p>
            <a:pPr lvl="1" algn="just"/>
            <a:r>
              <a:rPr lang="en-IN" dirty="0" smtClean="0"/>
              <a:t>Construct</a:t>
            </a:r>
            <a:r>
              <a:rPr lang="en-US" dirty="0" err="1" smtClean="0"/>
              <a:t>ing</a:t>
            </a:r>
            <a:r>
              <a:rPr lang="en-US" dirty="0" smtClean="0"/>
              <a:t> </a:t>
            </a:r>
            <a:r>
              <a:rPr lang="en-US" dirty="0"/>
              <a:t>short, dense vectors that have useful semantic properties</a:t>
            </a:r>
            <a:r>
              <a:rPr lang="en-US" dirty="0" smtClean="0"/>
              <a:t>.</a:t>
            </a:r>
          </a:p>
          <a:p>
            <a:pPr algn="just"/>
            <a:r>
              <a:rPr lang="en-US" dirty="0" smtClean="0">
                <a:solidFill>
                  <a:srgbClr val="FF0000"/>
                </a:solidFill>
              </a:rPr>
              <a:t>The cosine Model</a:t>
            </a:r>
          </a:p>
          <a:p>
            <a:pPr lvl="1" algn="just"/>
            <a:r>
              <a:rPr lang="en-US" dirty="0" smtClean="0"/>
              <a:t>The </a:t>
            </a:r>
            <a:r>
              <a:rPr lang="en-US" dirty="0"/>
              <a:t>standard way to use </a:t>
            </a:r>
            <a:r>
              <a:rPr lang="en-US" dirty="0" err="1"/>
              <a:t>embeddings</a:t>
            </a:r>
            <a:r>
              <a:rPr lang="en-US" dirty="0"/>
              <a:t> to compute semantic similarity, </a:t>
            </a:r>
            <a:r>
              <a:rPr lang="en-US" dirty="0" smtClean="0"/>
              <a:t>between </a:t>
            </a:r>
            <a:r>
              <a:rPr lang="en-US" dirty="0"/>
              <a:t>two words, two sentences, or two documents, an important tool in practical applications like question answering, summarization, or automatic essay grading.</a:t>
            </a:r>
            <a:endParaRPr lang="en-IN" dirty="0"/>
          </a:p>
          <a:p>
            <a:pPr algn="just"/>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13</a:t>
            </a:fld>
            <a:endParaRPr lang="en-IN"/>
          </a:p>
        </p:txBody>
      </p:sp>
    </p:spTree>
    <p:extLst>
      <p:ext uri="{BB962C8B-B14F-4D97-AF65-F5344CB8AC3E}">
        <p14:creationId xmlns:p14="http://schemas.microsoft.com/office/powerpoint/2010/main" val="685762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229600" cy="1066800"/>
          </a:xfrm>
        </p:spPr>
        <p:txBody>
          <a:bodyPr/>
          <a:lstStyle/>
          <a:p>
            <a:r>
              <a:rPr lang="en-IN" dirty="0"/>
              <a:t>Words and Vectors</a:t>
            </a:r>
          </a:p>
        </p:txBody>
      </p:sp>
      <p:sp>
        <p:nvSpPr>
          <p:cNvPr id="3" name="Content Placeholder 2"/>
          <p:cNvSpPr>
            <a:spLocks noGrp="1"/>
          </p:cNvSpPr>
          <p:nvPr>
            <p:ph idx="1"/>
          </p:nvPr>
        </p:nvSpPr>
        <p:spPr>
          <a:xfrm>
            <a:off x="457200" y="1268760"/>
            <a:ext cx="8229600" cy="5305776"/>
          </a:xfrm>
        </p:spPr>
        <p:txBody>
          <a:bodyPr/>
          <a:lstStyle/>
          <a:p>
            <a:pPr algn="just"/>
            <a:r>
              <a:rPr lang="en-US" dirty="0"/>
              <a:t>Vector or distributional models of meaning are generally based on a </a:t>
            </a:r>
            <a:r>
              <a:rPr lang="en-US" dirty="0">
                <a:solidFill>
                  <a:srgbClr val="FF0000"/>
                </a:solidFill>
              </a:rPr>
              <a:t>co-occurrence matrix</a:t>
            </a:r>
            <a:r>
              <a:rPr lang="en-US" dirty="0"/>
              <a:t>, a way of representing how often words co-occur. </a:t>
            </a:r>
            <a:endParaRPr lang="en-US" dirty="0" smtClean="0"/>
          </a:p>
          <a:p>
            <a:pPr algn="just"/>
            <a:endParaRPr lang="en-US" dirty="0" smtClean="0"/>
          </a:p>
          <a:p>
            <a:pPr algn="just"/>
            <a:r>
              <a:rPr lang="en-US" dirty="0" smtClean="0"/>
              <a:t>Two </a:t>
            </a:r>
            <a:r>
              <a:rPr lang="en-US" dirty="0"/>
              <a:t>popular matrices: </a:t>
            </a:r>
            <a:endParaRPr lang="en-US" dirty="0" smtClean="0"/>
          </a:p>
          <a:p>
            <a:pPr lvl="1" algn="just"/>
            <a:r>
              <a:rPr lang="en-US" dirty="0" smtClean="0"/>
              <a:t>term-document </a:t>
            </a:r>
            <a:r>
              <a:rPr lang="en-US" dirty="0"/>
              <a:t>matrix </a:t>
            </a:r>
          </a:p>
          <a:p>
            <a:pPr lvl="1" algn="just"/>
            <a:r>
              <a:rPr lang="en-US" dirty="0" smtClean="0"/>
              <a:t>term-term matrix</a:t>
            </a:r>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14</a:t>
            </a:fld>
            <a:endParaRPr lang="en-IN"/>
          </a:p>
        </p:txBody>
      </p:sp>
    </p:spTree>
    <p:extLst>
      <p:ext uri="{BB962C8B-B14F-4D97-AF65-F5344CB8AC3E}">
        <p14:creationId xmlns:p14="http://schemas.microsoft.com/office/powerpoint/2010/main" val="402194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229600" cy="1066800"/>
          </a:xfrm>
        </p:spPr>
        <p:txBody>
          <a:bodyPr/>
          <a:lstStyle/>
          <a:p>
            <a:r>
              <a:rPr lang="en-IN" dirty="0"/>
              <a:t>Words and Vectors</a:t>
            </a:r>
          </a:p>
        </p:txBody>
      </p:sp>
      <p:sp>
        <p:nvSpPr>
          <p:cNvPr id="3" name="Content Placeholder 2"/>
          <p:cNvSpPr>
            <a:spLocks noGrp="1"/>
          </p:cNvSpPr>
          <p:nvPr>
            <p:ph idx="1"/>
          </p:nvPr>
        </p:nvSpPr>
        <p:spPr>
          <a:xfrm>
            <a:off x="457200" y="1052736"/>
            <a:ext cx="8229600" cy="5521800"/>
          </a:xfrm>
        </p:spPr>
        <p:txBody>
          <a:bodyPr>
            <a:normAutofit fontScale="92500"/>
          </a:bodyPr>
          <a:lstStyle/>
          <a:p>
            <a:pPr algn="just"/>
            <a:r>
              <a:rPr lang="en-IN" b="1" dirty="0"/>
              <a:t>Vectors and </a:t>
            </a:r>
            <a:r>
              <a:rPr lang="en-IN" b="1" dirty="0" smtClean="0"/>
              <a:t>documents (</a:t>
            </a:r>
            <a:r>
              <a:rPr lang="en-US" b="1" dirty="0"/>
              <a:t>term-document </a:t>
            </a:r>
            <a:r>
              <a:rPr lang="en-US" b="1" dirty="0" smtClean="0"/>
              <a:t>matrix)</a:t>
            </a:r>
            <a:endParaRPr lang="en-IN" b="1" dirty="0" smtClean="0"/>
          </a:p>
          <a:p>
            <a:pPr algn="just"/>
            <a:r>
              <a:rPr lang="en-US" dirty="0"/>
              <a:t>In a term-document matrix, each </a:t>
            </a:r>
            <a:r>
              <a:rPr lang="en-US" dirty="0">
                <a:solidFill>
                  <a:srgbClr val="FF0000"/>
                </a:solidFill>
              </a:rPr>
              <a:t>row </a:t>
            </a:r>
            <a:r>
              <a:rPr lang="en-US" dirty="0"/>
              <a:t>represents a </a:t>
            </a:r>
            <a:r>
              <a:rPr lang="en-US" dirty="0">
                <a:solidFill>
                  <a:srgbClr val="FF0000"/>
                </a:solidFill>
              </a:rPr>
              <a:t>word</a:t>
            </a:r>
            <a:r>
              <a:rPr lang="en-US" dirty="0"/>
              <a:t> in the vocabulary and each </a:t>
            </a:r>
            <a:r>
              <a:rPr lang="en-US" dirty="0">
                <a:solidFill>
                  <a:srgbClr val="FF0000"/>
                </a:solidFill>
              </a:rPr>
              <a:t>column </a:t>
            </a:r>
            <a:r>
              <a:rPr lang="en-US" dirty="0"/>
              <a:t>represents a </a:t>
            </a:r>
            <a:r>
              <a:rPr lang="en-US" dirty="0">
                <a:solidFill>
                  <a:srgbClr val="FF0000"/>
                </a:solidFill>
              </a:rPr>
              <a:t>document</a:t>
            </a:r>
            <a:r>
              <a:rPr lang="en-US" dirty="0"/>
              <a:t> from some collection of documents. </a:t>
            </a:r>
            <a:endParaRPr lang="en-US" dirty="0" smtClean="0"/>
          </a:p>
          <a:p>
            <a:pPr algn="just"/>
            <a:endParaRPr lang="en-US" dirty="0" smtClean="0"/>
          </a:p>
          <a:p>
            <a:pPr algn="just"/>
            <a:r>
              <a:rPr lang="en-US" dirty="0"/>
              <a:t>Fig. 6.2 shows a small selection from a term-document matrix showing the occurrence of four words in four plays by Shakespeare</a:t>
            </a:r>
            <a:r>
              <a:rPr lang="en-US" dirty="0" smtClean="0"/>
              <a:t>.</a:t>
            </a:r>
          </a:p>
          <a:p>
            <a:pPr algn="just"/>
            <a:endParaRPr lang="en-US" dirty="0" smtClean="0"/>
          </a:p>
          <a:p>
            <a:pPr algn="just"/>
            <a:r>
              <a:rPr lang="en-US" dirty="0"/>
              <a:t>Each cell in this matrix represents the number of times a particular word (defined by the row) occurs in a particular document (defined by the column)</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15</a:t>
            </a:fld>
            <a:endParaRPr lang="en-IN"/>
          </a:p>
        </p:txBody>
      </p:sp>
    </p:spTree>
    <p:extLst>
      <p:ext uri="{BB962C8B-B14F-4D97-AF65-F5344CB8AC3E}">
        <p14:creationId xmlns:p14="http://schemas.microsoft.com/office/powerpoint/2010/main" val="150448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Words and Vectors</a:t>
            </a:r>
          </a:p>
        </p:txBody>
      </p:sp>
      <p:sp>
        <p:nvSpPr>
          <p:cNvPr id="3" name="Content Placeholder 2"/>
          <p:cNvSpPr>
            <a:spLocks noGrp="1"/>
          </p:cNvSpPr>
          <p:nvPr>
            <p:ph idx="1"/>
          </p:nvPr>
        </p:nvSpPr>
        <p:spPr>
          <a:xfrm>
            <a:off x="457199" y="2249424"/>
            <a:ext cx="8317363" cy="2331704"/>
          </a:xfrm>
        </p:spPr>
        <p:txBody>
          <a:bodyPr>
            <a:normAutofit fontScale="70000" lnSpcReduction="20000"/>
          </a:bodyPr>
          <a:lstStyle/>
          <a:p>
            <a:pPr algn="just"/>
            <a:r>
              <a:rPr lang="en-IN" b="1" dirty="0" smtClean="0"/>
              <a:t>Vectors and documents (</a:t>
            </a:r>
            <a:r>
              <a:rPr lang="en-US" b="1" dirty="0" smtClean="0"/>
              <a:t>term-document matrix)</a:t>
            </a:r>
            <a:endParaRPr lang="en-IN" b="1" dirty="0" smtClean="0"/>
          </a:p>
          <a:p>
            <a:pPr algn="just"/>
            <a:r>
              <a:rPr lang="en-US" dirty="0" smtClean="0"/>
              <a:t>Fig</a:t>
            </a:r>
            <a:r>
              <a:rPr lang="en-US" dirty="0"/>
              <a:t>. 6.2 shows a small selection from a term-document matrix showing the occurrence of four words in four plays by Shakespeare</a:t>
            </a:r>
            <a:r>
              <a:rPr lang="en-US" dirty="0" smtClean="0"/>
              <a:t>.</a:t>
            </a:r>
          </a:p>
          <a:p>
            <a:pPr algn="just"/>
            <a:endParaRPr lang="en-US" dirty="0" smtClean="0"/>
          </a:p>
          <a:p>
            <a:pPr algn="just"/>
            <a:r>
              <a:rPr lang="en-US" dirty="0"/>
              <a:t>Each cell in this matrix represents the number of times a particular word (defined by the row) occurs in a particular document (defined by the column)</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509120"/>
            <a:ext cx="8595051"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639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Words and Vectors</a:t>
            </a:r>
          </a:p>
        </p:txBody>
      </p:sp>
      <p:sp>
        <p:nvSpPr>
          <p:cNvPr id="3" name="Content Placeholder 2"/>
          <p:cNvSpPr>
            <a:spLocks noGrp="1"/>
          </p:cNvSpPr>
          <p:nvPr>
            <p:ph idx="1"/>
          </p:nvPr>
        </p:nvSpPr>
        <p:spPr>
          <a:xfrm>
            <a:off x="457199" y="1916832"/>
            <a:ext cx="8317363" cy="2331704"/>
          </a:xfrm>
        </p:spPr>
        <p:txBody>
          <a:bodyPr>
            <a:noAutofit/>
          </a:bodyPr>
          <a:lstStyle/>
          <a:p>
            <a:pPr marL="109728" indent="0" algn="just">
              <a:buNone/>
            </a:pPr>
            <a:r>
              <a:rPr lang="en-US" sz="2000" b="1" dirty="0" smtClean="0"/>
              <a:t>term-document matrix</a:t>
            </a:r>
            <a:endParaRPr lang="en-IN" sz="2000" b="1" dirty="0"/>
          </a:p>
          <a:p>
            <a:pPr algn="just"/>
            <a:r>
              <a:rPr lang="en-US" sz="2000" dirty="0" smtClean="0"/>
              <a:t>The </a:t>
            </a:r>
            <a:r>
              <a:rPr lang="en-US" sz="2000" dirty="0"/>
              <a:t>term-document matrix of Fig. 6.2 was first defined as part of the </a:t>
            </a:r>
            <a:r>
              <a:rPr lang="en-US" sz="2000" b="1" dirty="0" smtClean="0"/>
              <a:t>vector </a:t>
            </a:r>
            <a:r>
              <a:rPr lang="en-IN" sz="2000" b="1" dirty="0"/>
              <a:t>space model</a:t>
            </a:r>
            <a:r>
              <a:rPr lang="en-IN" sz="2000" dirty="0"/>
              <a:t> of information </a:t>
            </a:r>
            <a:r>
              <a:rPr lang="en-IN" sz="2000" dirty="0" smtClean="0"/>
              <a:t>retrieval.</a:t>
            </a:r>
          </a:p>
          <a:p>
            <a:pPr algn="just"/>
            <a:r>
              <a:rPr lang="en-US" sz="2000" dirty="0"/>
              <a:t>Term-document matrices were originally defined as a means of finding similar documents for the task of document information retrieval. </a:t>
            </a:r>
            <a:endParaRPr lang="en-US" sz="2000" dirty="0" smtClean="0"/>
          </a:p>
          <a:p>
            <a:pPr algn="just"/>
            <a:r>
              <a:rPr lang="en-US" sz="2000" dirty="0" smtClean="0"/>
              <a:t>Two </a:t>
            </a:r>
            <a:r>
              <a:rPr lang="en-US" sz="2000" dirty="0"/>
              <a:t>documents that are similar will tend to have similar words, and if two documents have similar words their column vectors will tend to be similar.</a:t>
            </a:r>
            <a:endParaRPr lang="en-IN" sz="2000" dirty="0" smtClean="0"/>
          </a:p>
          <a:p>
            <a:pPr algn="just"/>
            <a:r>
              <a:rPr lang="en-US" sz="2000" dirty="0" smtClean="0"/>
              <a:t>A </a:t>
            </a:r>
            <a:r>
              <a:rPr lang="en-US" sz="2000" b="1" dirty="0"/>
              <a:t>vector space </a:t>
            </a:r>
            <a:r>
              <a:rPr lang="en-US" sz="2000" dirty="0"/>
              <a:t>is a collection of vectors, characterized by </a:t>
            </a:r>
            <a:r>
              <a:rPr lang="en-US" sz="2000" dirty="0" smtClean="0"/>
              <a:t>their </a:t>
            </a:r>
            <a:r>
              <a:rPr lang="en-IN" sz="2000" dirty="0"/>
              <a:t>dimension</a:t>
            </a:r>
            <a:r>
              <a:rPr lang="en-IN" sz="2000" dirty="0" smtClean="0"/>
              <a:t>.</a:t>
            </a:r>
          </a:p>
          <a:p>
            <a:pPr algn="just"/>
            <a:r>
              <a:rPr lang="en-US" sz="2000" dirty="0" smtClean="0"/>
              <a:t>A </a:t>
            </a:r>
            <a:r>
              <a:rPr lang="en-US" sz="2000" b="1" dirty="0"/>
              <a:t>vector</a:t>
            </a:r>
            <a:r>
              <a:rPr lang="en-US" sz="2000" dirty="0"/>
              <a:t> is, at heart, just a list or array of numbers. </a:t>
            </a:r>
            <a:endParaRPr lang="en-US" sz="2000" dirty="0" smtClean="0"/>
          </a:p>
          <a:p>
            <a:pPr algn="just"/>
            <a:r>
              <a:rPr lang="en-US" sz="2000" dirty="0" smtClean="0"/>
              <a:t>So </a:t>
            </a:r>
            <a:r>
              <a:rPr lang="en-US" sz="2000" dirty="0">
                <a:solidFill>
                  <a:srgbClr val="FF0000"/>
                </a:solidFill>
              </a:rPr>
              <a:t>As You Like It </a:t>
            </a:r>
            <a:r>
              <a:rPr lang="en-US" sz="2000" dirty="0"/>
              <a:t>is represented as the list [1,114,36,20] </a:t>
            </a:r>
            <a:r>
              <a:rPr lang="en-US" sz="2000" dirty="0" smtClean="0"/>
              <a:t>and </a:t>
            </a:r>
          </a:p>
          <a:p>
            <a:pPr marL="109728" indent="0" algn="just">
              <a:buNone/>
            </a:pPr>
            <a:r>
              <a:rPr lang="en-US" sz="2000" dirty="0">
                <a:solidFill>
                  <a:srgbClr val="FF0000"/>
                </a:solidFill>
              </a:rPr>
              <a:t> </a:t>
            </a:r>
            <a:r>
              <a:rPr lang="en-US" sz="2000" dirty="0" smtClean="0">
                <a:solidFill>
                  <a:srgbClr val="FF0000"/>
                </a:solidFill>
              </a:rPr>
              <a:t>         Julius </a:t>
            </a:r>
            <a:r>
              <a:rPr lang="en-US" sz="2000" dirty="0">
                <a:solidFill>
                  <a:srgbClr val="FF0000"/>
                </a:solidFill>
              </a:rPr>
              <a:t>Caesar</a:t>
            </a:r>
            <a:r>
              <a:rPr lang="en-US" sz="2000" dirty="0"/>
              <a:t> is represented as the list [7,62,1,2]</a:t>
            </a:r>
            <a:endParaRPr lang="en-IN" sz="2000" b="1" dirty="0" smtClean="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17</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397" y="1124744"/>
            <a:ext cx="4562603" cy="118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65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Words and Vectors</a:t>
            </a:r>
          </a:p>
        </p:txBody>
      </p:sp>
      <p:sp>
        <p:nvSpPr>
          <p:cNvPr id="3" name="Content Placeholder 2"/>
          <p:cNvSpPr>
            <a:spLocks noGrp="1"/>
          </p:cNvSpPr>
          <p:nvPr>
            <p:ph idx="1"/>
          </p:nvPr>
        </p:nvSpPr>
        <p:spPr>
          <a:xfrm>
            <a:off x="457199" y="1916832"/>
            <a:ext cx="8317363" cy="2331704"/>
          </a:xfrm>
        </p:spPr>
        <p:txBody>
          <a:bodyPr>
            <a:noAutofit/>
          </a:bodyPr>
          <a:lstStyle/>
          <a:p>
            <a:pPr marL="109728" indent="0" algn="just">
              <a:buNone/>
            </a:pPr>
            <a:r>
              <a:rPr lang="en-US" sz="2000" b="1" dirty="0" smtClean="0"/>
              <a:t>term-document matrix</a:t>
            </a:r>
            <a:endParaRPr lang="en-IN" sz="2000" b="1" dirty="0"/>
          </a:p>
          <a:p>
            <a:pPr algn="just"/>
            <a:r>
              <a:rPr lang="en-US" sz="2000" dirty="0"/>
              <a:t>the term-document matrix has |V| rows (one for each word type in the vocabulary) and D columns (one for each document in the </a:t>
            </a:r>
            <a:r>
              <a:rPr lang="en-US" sz="2000" dirty="0" err="1" smtClean="0"/>
              <a:t>collec</a:t>
            </a:r>
            <a:r>
              <a:rPr lang="en-IN" sz="2000" dirty="0" err="1"/>
              <a:t>tion</a:t>
            </a:r>
            <a:r>
              <a:rPr lang="en-IN" sz="2000" dirty="0" smtClean="0"/>
              <a:t>)</a:t>
            </a:r>
          </a:p>
          <a:p>
            <a:pPr algn="just"/>
            <a:endParaRPr lang="en-US" sz="2000" b="1" dirty="0"/>
          </a:p>
          <a:p>
            <a:pPr algn="just"/>
            <a:r>
              <a:rPr lang="en-US" sz="2000" b="1" dirty="0"/>
              <a:t>Information retrieval (IR) </a:t>
            </a:r>
            <a:r>
              <a:rPr lang="en-US" sz="2000" dirty="0"/>
              <a:t>is the task of finding the document d from the D documents in some collection that best matches a query q.</a:t>
            </a:r>
            <a:endParaRPr lang="en-IN" sz="2000" b="1" dirty="0" smtClean="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18</a:t>
            </a:fld>
            <a:endParaRPr lang="en-IN"/>
          </a:p>
        </p:txBody>
      </p:sp>
    </p:spTree>
    <p:extLst>
      <p:ext uri="{BB962C8B-B14F-4D97-AF65-F5344CB8AC3E}">
        <p14:creationId xmlns:p14="http://schemas.microsoft.com/office/powerpoint/2010/main" val="3824557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66075"/>
            <a:ext cx="8568952"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524146" y="2138723"/>
            <a:ext cx="8505554"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143000" y="7239000"/>
            <a:ext cx="1485900" cy="342900"/>
          </a:xfrm>
          <a:prstGeom prst="rect">
            <a:avLst/>
          </a:prstGeom>
        </p:spPr>
        <p:txBody>
          <a:bodyPr/>
          <a:lstStyle/>
          <a:p>
            <a:fld id="{10F35DC5-7E65-8247-99AB-4E984F8A921E}" type="slidenum">
              <a:rPr lang="en-US" smtClean="0"/>
              <a:pPr/>
              <a:t>19</a:t>
            </a:fld>
            <a:endParaRPr lang="en-US"/>
          </a:p>
        </p:txBody>
      </p:sp>
      <p:pic>
        <p:nvPicPr>
          <p:cNvPr id="5" name="Picture 4">
            <a:extLst>
              <a:ext uri="{FF2B5EF4-FFF2-40B4-BE49-F238E27FC236}">
                <a16:creationId xmlns=""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421150"/>
            <a:ext cx="7311841" cy="1376002"/>
          </a:xfrm>
          <a:prstGeom prst="rect">
            <a:avLst/>
          </a:prstGeom>
        </p:spPr>
      </p:pic>
      <p:pic>
        <p:nvPicPr>
          <p:cNvPr id="14" name="Picture 13">
            <a:extLst>
              <a:ext uri="{FF2B5EF4-FFF2-40B4-BE49-F238E27FC236}">
                <a16:creationId xmlns=""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788" y="4994651"/>
            <a:ext cx="7704424" cy="1758367"/>
          </a:xfrm>
          <a:prstGeom prst="rect">
            <a:avLst/>
          </a:prstGeom>
        </p:spPr>
      </p:pic>
      <p:sp>
        <p:nvSpPr>
          <p:cNvPr id="6" name="Footer Placeholder 5"/>
          <p:cNvSpPr>
            <a:spLocks noGrp="1"/>
          </p:cNvSpPr>
          <p:nvPr>
            <p:ph type="ftr" sz="quarter" idx="11"/>
          </p:nvPr>
        </p:nvSpPr>
        <p:spPr/>
        <p:txBody>
          <a:bodyPr/>
          <a:lstStyle/>
          <a:p>
            <a:r>
              <a:rPr lang="en-IN" smtClean="0"/>
              <a:t>NLP UNIT IV (C)SSG</a:t>
            </a:r>
            <a:endParaRPr lang="en-IN"/>
          </a:p>
        </p:txBody>
      </p:sp>
    </p:spTree>
    <p:extLst>
      <p:ext uri="{BB962C8B-B14F-4D97-AF65-F5344CB8AC3E}">
        <p14:creationId xmlns:p14="http://schemas.microsoft.com/office/powerpoint/2010/main" val="186859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IN" dirty="0"/>
          </a:p>
        </p:txBody>
      </p:sp>
      <p:sp>
        <p:nvSpPr>
          <p:cNvPr id="3" name="Content Placeholder 2"/>
          <p:cNvSpPr>
            <a:spLocks noGrp="1"/>
          </p:cNvSpPr>
          <p:nvPr>
            <p:ph idx="1"/>
          </p:nvPr>
        </p:nvSpPr>
        <p:spPr/>
        <p:txBody>
          <a:bodyPr/>
          <a:lstStyle/>
          <a:p>
            <a:pPr algn="just"/>
            <a:r>
              <a:rPr lang="en-US" dirty="0"/>
              <a:t>Lexical Semantics, Vector Semantics, Words and </a:t>
            </a:r>
            <a:r>
              <a:rPr lang="en-US" dirty="0" smtClean="0"/>
              <a:t>Vectors</a:t>
            </a:r>
          </a:p>
          <a:p>
            <a:pPr algn="just"/>
            <a:r>
              <a:rPr lang="en-US" dirty="0"/>
              <a:t>Cosine for measuring similarity, </a:t>
            </a:r>
            <a:r>
              <a:rPr lang="en-US" dirty="0" smtClean="0"/>
              <a:t>TF-IDF</a:t>
            </a:r>
            <a:r>
              <a:rPr lang="en-US" dirty="0"/>
              <a:t>: Weighing terms in the vector, </a:t>
            </a:r>
            <a:r>
              <a:rPr lang="en-US" dirty="0" err="1"/>
              <a:t>Pointwise</a:t>
            </a:r>
            <a:r>
              <a:rPr lang="en-US" dirty="0"/>
              <a:t> Mutual Information (PMI</a:t>
            </a:r>
            <a:r>
              <a:rPr lang="en-US" dirty="0" smtClean="0"/>
              <a:t>)</a:t>
            </a:r>
          </a:p>
          <a:p>
            <a:pPr algn="just"/>
            <a:r>
              <a:rPr lang="en-US" dirty="0"/>
              <a:t>Applications of the </a:t>
            </a:r>
            <a:r>
              <a:rPr lang="en-US" dirty="0" err="1"/>
              <a:t>tf-idf</a:t>
            </a:r>
            <a:r>
              <a:rPr lang="en-US" dirty="0"/>
              <a:t> or PPMI vector models, Word2vec, Visualizing </a:t>
            </a:r>
            <a:r>
              <a:rPr lang="en-US" dirty="0" err="1"/>
              <a:t>Embeddings</a:t>
            </a:r>
            <a:r>
              <a:rPr lang="en-US" dirty="0"/>
              <a:t>, Semantic properties of </a:t>
            </a:r>
            <a:r>
              <a:rPr lang="en-US" dirty="0" err="1"/>
              <a:t>embeddings</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a:t>
            </a:fld>
            <a:endParaRPr lang="en-IN"/>
          </a:p>
        </p:txBody>
      </p:sp>
    </p:spTree>
    <p:extLst>
      <p:ext uri="{BB962C8B-B14F-4D97-AF65-F5344CB8AC3E}">
        <p14:creationId xmlns:p14="http://schemas.microsoft.com/office/powerpoint/2010/main" val="385419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1" y="381000"/>
            <a:ext cx="6476999" cy="6096000"/>
          </a:xfrm>
        </p:spPr>
      </p:pic>
      <p:sp>
        <p:nvSpPr>
          <p:cNvPr id="3" name="Footer Placeholder 2"/>
          <p:cNvSpPr>
            <a:spLocks noGrp="1"/>
          </p:cNvSpPr>
          <p:nvPr>
            <p:ph type="ftr" sz="quarter" idx="11"/>
          </p:nvPr>
        </p:nvSpPr>
        <p:spPr/>
        <p:txBody>
          <a:bodyPr/>
          <a:lstStyle/>
          <a:p>
            <a:r>
              <a:rPr lang="en-IN" smtClean="0"/>
              <a:t>NLP UNIT IV (C)SSG</a:t>
            </a:r>
            <a:endParaRPr lang="en-IN"/>
          </a:p>
        </p:txBody>
      </p:sp>
      <p:sp>
        <p:nvSpPr>
          <p:cNvPr id="4" name="Slide Number Placeholder 3"/>
          <p:cNvSpPr>
            <a:spLocks noGrp="1"/>
          </p:cNvSpPr>
          <p:nvPr>
            <p:ph type="sldNum" sz="quarter" idx="12"/>
          </p:nvPr>
        </p:nvSpPr>
        <p:spPr/>
        <p:txBody>
          <a:bodyPr/>
          <a:lstStyle/>
          <a:p>
            <a:fld id="{F7BEBADC-4673-4DE0-92BF-A5C8F7E80D01}" type="slidenum">
              <a:rPr lang="en-IN" smtClean="0"/>
              <a:t>20</a:t>
            </a:fld>
            <a:endParaRPr lang="en-IN"/>
          </a:p>
        </p:txBody>
      </p:sp>
    </p:spTree>
    <p:extLst>
      <p:ext uri="{BB962C8B-B14F-4D97-AF65-F5344CB8AC3E}">
        <p14:creationId xmlns:p14="http://schemas.microsoft.com/office/powerpoint/2010/main" val="415532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Cosine for measuring similarity</a:t>
            </a:r>
          </a:p>
        </p:txBody>
      </p:sp>
      <p:sp>
        <p:nvSpPr>
          <p:cNvPr id="3" name="Content Placeholder 2"/>
          <p:cNvSpPr>
            <a:spLocks noGrp="1"/>
          </p:cNvSpPr>
          <p:nvPr>
            <p:ph idx="1"/>
          </p:nvPr>
        </p:nvSpPr>
        <p:spPr/>
        <p:txBody>
          <a:bodyPr>
            <a:normAutofit fontScale="70000" lnSpcReduction="20000"/>
          </a:bodyPr>
          <a:lstStyle/>
          <a:p>
            <a:r>
              <a:rPr lang="en-US" dirty="0"/>
              <a:t>To measure similarity between two target words v and w, we need a metric that takes two vectors and gives a measure of their similarity</a:t>
            </a:r>
            <a:r>
              <a:rPr lang="en-US" dirty="0" smtClean="0"/>
              <a:t>.</a:t>
            </a:r>
          </a:p>
          <a:p>
            <a:endParaRPr lang="en-US" dirty="0"/>
          </a:p>
          <a:p>
            <a:r>
              <a:rPr lang="en-US" dirty="0" smtClean="0"/>
              <a:t>The most </a:t>
            </a:r>
            <a:r>
              <a:rPr lang="en-US" dirty="0"/>
              <a:t>common similarity metric is the cosine of the angle between the vectors</a:t>
            </a:r>
            <a:r>
              <a:rPr lang="en-US" dirty="0" smtClean="0"/>
              <a:t>.</a:t>
            </a:r>
          </a:p>
          <a:p>
            <a:endParaRPr lang="en-US" dirty="0"/>
          </a:p>
          <a:p>
            <a:r>
              <a:rPr lang="en-US" dirty="0"/>
              <a:t>The </a:t>
            </a:r>
            <a:r>
              <a:rPr lang="en-US" dirty="0" smtClean="0"/>
              <a:t>cosine is </a:t>
            </a:r>
            <a:r>
              <a:rPr lang="en-US" dirty="0"/>
              <a:t>based on dot product </a:t>
            </a:r>
            <a:r>
              <a:rPr lang="en-US" dirty="0" smtClean="0"/>
              <a:t>operator </a:t>
            </a:r>
            <a:r>
              <a:rPr lang="en-US" dirty="0"/>
              <a:t>from linear algebra, also called the inner </a:t>
            </a:r>
            <a:r>
              <a:rPr lang="en-US" dirty="0" smtClean="0"/>
              <a:t>product.</a:t>
            </a:r>
          </a:p>
          <a:p>
            <a:endParaRPr lang="en-US" dirty="0" smtClean="0"/>
          </a:p>
          <a:p>
            <a:r>
              <a:rPr lang="en-US" dirty="0"/>
              <a:t>The dot product acts as a similarity metric because it will tend to be high just when the two vectors have large values in the same dimensions</a:t>
            </a:r>
            <a:r>
              <a:rPr lang="en-US" dirty="0" smtClean="0"/>
              <a:t>.</a:t>
            </a:r>
          </a:p>
          <a:p>
            <a:endParaRPr lang="en-US" dirty="0"/>
          </a:p>
          <a:p>
            <a:r>
              <a:rPr lang="en-US" dirty="0"/>
              <a:t>The vector length is defined as</a:t>
            </a:r>
          </a:p>
          <a:p>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21</a:t>
            </a:fld>
            <a:endParaRPr lang="en-IN"/>
          </a:p>
        </p:txBody>
      </p:sp>
      <p:pic>
        <p:nvPicPr>
          <p:cNvPr id="6" name="Picture 5">
            <a:extLst>
              <a:ext uri="{FF2B5EF4-FFF2-40B4-BE49-F238E27FC236}">
                <a16:creationId xmlns="" xmlns:a16="http://schemas.microsoft.com/office/drawing/2014/main" id="{63085B1C-4C5C-3C4B-AEAF-7EBE187A3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5229200"/>
            <a:ext cx="2520280" cy="1415500"/>
          </a:xfrm>
          <a:prstGeom prst="rect">
            <a:avLst/>
          </a:prstGeom>
        </p:spPr>
      </p:pic>
    </p:spTree>
    <p:extLst>
      <p:ext uri="{BB962C8B-B14F-4D97-AF65-F5344CB8AC3E}">
        <p14:creationId xmlns:p14="http://schemas.microsoft.com/office/powerpoint/2010/main" val="80243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Cosine for measuring similarity</a:t>
            </a:r>
          </a:p>
        </p:txBody>
      </p:sp>
      <p:sp>
        <p:nvSpPr>
          <p:cNvPr id="3" name="Content Placeholder 2"/>
          <p:cNvSpPr>
            <a:spLocks noGrp="1"/>
          </p:cNvSpPr>
          <p:nvPr>
            <p:ph idx="1"/>
          </p:nvPr>
        </p:nvSpPr>
        <p:spPr/>
        <p:txBody>
          <a:bodyPr>
            <a:normAutofit/>
          </a:bodyPr>
          <a:lstStyle/>
          <a:p>
            <a:pPr algn="just"/>
            <a:r>
              <a:rPr lang="en-US" sz="2000" dirty="0" smtClean="0"/>
              <a:t>Normalized </a:t>
            </a:r>
            <a:r>
              <a:rPr lang="en-US" sz="2000" dirty="0"/>
              <a:t>dot product turns out to be the same as the cosine of the angle between the two vectors, following from the definition of the dot product between two vectors a and b</a:t>
            </a:r>
            <a:r>
              <a:rPr lang="en-US" sz="2000" dirty="0" smtClean="0"/>
              <a:t>:</a:t>
            </a:r>
          </a:p>
          <a:p>
            <a:pPr algn="just"/>
            <a:endParaRPr lang="en-US" sz="2000" dirty="0"/>
          </a:p>
          <a:p>
            <a:pPr algn="just"/>
            <a:endParaRPr lang="en-US" sz="2000" dirty="0" smtClean="0"/>
          </a:p>
          <a:p>
            <a:pPr algn="just"/>
            <a:endParaRPr lang="en-US" sz="2000" dirty="0"/>
          </a:p>
          <a:p>
            <a:pPr algn="just"/>
            <a:endParaRPr lang="en-US" sz="2000" dirty="0" smtClean="0"/>
          </a:p>
          <a:p>
            <a:pPr algn="just"/>
            <a:r>
              <a:rPr lang="en-US" sz="2000" dirty="0" smtClean="0"/>
              <a:t>The </a:t>
            </a:r>
            <a:r>
              <a:rPr lang="en-US" sz="2000" dirty="0"/>
              <a:t>cosine similarity metric between two vectors v and w thus can be computed as: </a:t>
            </a:r>
            <a:endParaRPr lang="en-IN" sz="2000"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22</a:t>
            </a:fld>
            <a:endParaRPr lang="en-IN"/>
          </a:p>
        </p:txBody>
      </p:sp>
      <p:pic>
        <p:nvPicPr>
          <p:cNvPr id="6" name="Picture 5">
            <a:extLst>
              <a:ext uri="{FF2B5EF4-FFF2-40B4-BE49-F238E27FC236}">
                <a16:creationId xmlns="" xmlns:a16="http://schemas.microsoft.com/office/drawing/2014/main" id="{7E67647D-6516-6D4E-8DA5-6EB5BCFCC4C5}"/>
              </a:ext>
            </a:extLst>
          </p:cNvPr>
          <p:cNvPicPr>
            <a:picLocks noChangeAspect="1"/>
          </p:cNvPicPr>
          <p:nvPr/>
        </p:nvPicPr>
        <p:blipFill>
          <a:blip r:embed="rId2"/>
          <a:stretch>
            <a:fillRect/>
          </a:stretch>
        </p:blipFill>
        <p:spPr>
          <a:xfrm>
            <a:off x="3779912" y="3189670"/>
            <a:ext cx="2552700" cy="1219623"/>
          </a:xfrm>
          <a:prstGeom prst="rect">
            <a:avLst/>
          </a:prstGeom>
        </p:spPr>
      </p:pic>
      <p:pic>
        <p:nvPicPr>
          <p:cNvPr id="7" name="Picture 6">
            <a:extLst>
              <a:ext uri="{FF2B5EF4-FFF2-40B4-BE49-F238E27FC236}">
                <a16:creationId xmlns="" xmlns:a16="http://schemas.microsoft.com/office/drawing/2014/main" id="{4AE8DA65-28F6-6F41-A908-3E2DCE16D2A9}"/>
              </a:ext>
            </a:extLst>
          </p:cNvPr>
          <p:cNvPicPr>
            <a:picLocks noChangeAspect="1"/>
          </p:cNvPicPr>
          <p:nvPr/>
        </p:nvPicPr>
        <p:blipFill>
          <a:blip r:embed="rId3"/>
          <a:stretch>
            <a:fillRect/>
          </a:stretch>
        </p:blipFill>
        <p:spPr>
          <a:xfrm>
            <a:off x="2267744" y="4869160"/>
            <a:ext cx="4671322" cy="1788066"/>
          </a:xfrm>
          <a:prstGeom prst="rect">
            <a:avLst/>
          </a:prstGeom>
        </p:spPr>
      </p:pic>
      <p:pic>
        <p:nvPicPr>
          <p:cNvPr id="8" name="Picture 7">
            <a:extLst>
              <a:ext uri="{FF2B5EF4-FFF2-40B4-BE49-F238E27FC236}">
                <a16:creationId xmlns="" xmlns:a16="http://schemas.microsoft.com/office/drawing/2014/main" id="{63085B1C-4C5C-3C4B-AEAF-7EBE187A3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344" y="6012873"/>
            <a:ext cx="1260140" cy="707750"/>
          </a:xfrm>
          <a:prstGeom prst="rect">
            <a:avLst/>
          </a:prstGeom>
        </p:spPr>
      </p:pic>
    </p:spTree>
    <p:extLst>
      <p:ext uri="{BB962C8B-B14F-4D97-AF65-F5344CB8AC3E}">
        <p14:creationId xmlns:p14="http://schemas.microsoft.com/office/powerpoint/2010/main" val="1432042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1066800"/>
          </a:xfrm>
        </p:spPr>
        <p:txBody>
          <a:bodyPr/>
          <a:lstStyle/>
          <a:p>
            <a:r>
              <a:rPr lang="en-US" dirty="0"/>
              <a:t>Cosine </a:t>
            </a:r>
            <a:r>
              <a:rPr lang="en-US" dirty="0" smtClean="0"/>
              <a:t>example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725943"/>
              </p:ext>
            </p:extLst>
          </p:nvPr>
        </p:nvGraphicFramePr>
        <p:xfrm>
          <a:off x="4716015" y="1167770"/>
          <a:ext cx="4248474" cy="1600200"/>
        </p:xfrm>
        <a:graphic>
          <a:graphicData uri="http://schemas.openxmlformats.org/drawingml/2006/table">
            <a:tbl>
              <a:tblPr firstRow="1" bandRow="1">
                <a:tableStyleId>{5C22544A-7EE6-4342-B048-85BDC9FD1C3A}</a:tableStyleId>
              </a:tblPr>
              <a:tblGrid>
                <a:gridCol w="1507523">
                  <a:extLst>
                    <a:ext uri="{9D8B030D-6E8A-4147-A177-3AD203B41FA5}">
                      <a16:colId xmlns="" xmlns:a16="http://schemas.microsoft.com/office/drawing/2014/main" val="20000"/>
                    </a:ext>
                  </a:extLst>
                </a:gridCol>
                <a:gridCol w="689964">
                  <a:extLst>
                    <a:ext uri="{9D8B030D-6E8A-4147-A177-3AD203B41FA5}">
                      <a16:colId xmlns="" xmlns:a16="http://schemas.microsoft.com/office/drawing/2014/main" val="20001"/>
                    </a:ext>
                  </a:extLst>
                </a:gridCol>
                <a:gridCol w="769701">
                  <a:extLst>
                    <a:ext uri="{9D8B030D-6E8A-4147-A177-3AD203B41FA5}">
                      <a16:colId xmlns="" xmlns:a16="http://schemas.microsoft.com/office/drawing/2014/main" val="20002"/>
                    </a:ext>
                  </a:extLst>
                </a:gridCol>
                <a:gridCol w="1281286">
                  <a:extLst>
                    <a:ext uri="{9D8B030D-6E8A-4147-A177-3AD203B41FA5}">
                      <a16:colId xmlns="" xmlns:a16="http://schemas.microsoft.com/office/drawing/2014/main" val="20003"/>
                    </a:ext>
                  </a:extLst>
                </a:gridCol>
              </a:tblGrid>
              <a:tr h="400050">
                <a:tc>
                  <a:txBody>
                    <a:bodyPr/>
                    <a:lstStyle/>
                    <a:p>
                      <a:endParaRPr lang="en-US" sz="2000" dirty="0"/>
                    </a:p>
                  </a:txBody>
                  <a:tcPr marL="68580" marR="68580"/>
                </a:tc>
                <a:tc>
                  <a:txBody>
                    <a:bodyPr/>
                    <a:lstStyle/>
                    <a:p>
                      <a:r>
                        <a:rPr lang="en-US" sz="2000" dirty="0"/>
                        <a:t>pie</a:t>
                      </a:r>
                    </a:p>
                  </a:txBody>
                  <a:tcPr marL="68580" marR="68580"/>
                </a:tc>
                <a:tc>
                  <a:txBody>
                    <a:bodyPr/>
                    <a:lstStyle/>
                    <a:p>
                      <a:r>
                        <a:rPr lang="en-US" sz="2000" dirty="0"/>
                        <a:t>data</a:t>
                      </a:r>
                    </a:p>
                  </a:txBody>
                  <a:tcPr marL="68580" marR="68580"/>
                </a:tc>
                <a:tc>
                  <a:txBody>
                    <a:bodyPr/>
                    <a:lstStyle/>
                    <a:p>
                      <a:r>
                        <a:rPr lang="en-US" sz="1600" dirty="0"/>
                        <a:t>computer</a:t>
                      </a:r>
                    </a:p>
                  </a:txBody>
                  <a:tcPr marL="68580" marR="68580"/>
                </a:tc>
                <a:extLst>
                  <a:ext uri="{0D108BD9-81ED-4DB2-BD59-A6C34878D82A}">
                    <a16:rowId xmlns="" xmlns:a16="http://schemas.microsoft.com/office/drawing/2014/main" val="10000"/>
                  </a:ext>
                </a:extLst>
              </a:tr>
              <a:tr h="400050">
                <a:tc>
                  <a:txBody>
                    <a:bodyPr/>
                    <a:lstStyle/>
                    <a:p>
                      <a:r>
                        <a:rPr lang="en-US" sz="2000" dirty="0"/>
                        <a:t>cherry</a:t>
                      </a:r>
                    </a:p>
                  </a:txBody>
                  <a:tcPr marL="68580" marR="68580"/>
                </a:tc>
                <a:tc>
                  <a:txBody>
                    <a:bodyPr/>
                    <a:lstStyle/>
                    <a:p>
                      <a:r>
                        <a:rPr lang="en-US" sz="2000" dirty="0"/>
                        <a:t>442</a:t>
                      </a:r>
                    </a:p>
                  </a:txBody>
                  <a:tcPr marL="68580" marR="68580"/>
                </a:tc>
                <a:tc>
                  <a:txBody>
                    <a:bodyPr/>
                    <a:lstStyle/>
                    <a:p>
                      <a:r>
                        <a:rPr lang="en-US" sz="2000" dirty="0"/>
                        <a:t>8</a:t>
                      </a:r>
                    </a:p>
                  </a:txBody>
                  <a:tcPr marL="68580" marR="68580"/>
                </a:tc>
                <a:tc>
                  <a:txBody>
                    <a:bodyPr/>
                    <a:lstStyle/>
                    <a:p>
                      <a:r>
                        <a:rPr lang="en-US" sz="2000" dirty="0"/>
                        <a:t>2</a:t>
                      </a:r>
                    </a:p>
                  </a:txBody>
                  <a:tcPr marL="68580" marR="68580"/>
                </a:tc>
                <a:extLst>
                  <a:ext uri="{0D108BD9-81ED-4DB2-BD59-A6C34878D82A}">
                    <a16:rowId xmlns="" xmlns:a16="http://schemas.microsoft.com/office/drawing/2014/main" val="10001"/>
                  </a:ext>
                </a:extLst>
              </a:tr>
              <a:tr h="400050">
                <a:tc>
                  <a:txBody>
                    <a:bodyPr/>
                    <a:lstStyle/>
                    <a:p>
                      <a:r>
                        <a:rPr lang="en-US" sz="2000" dirty="0"/>
                        <a:t>digital</a:t>
                      </a:r>
                    </a:p>
                  </a:txBody>
                  <a:tcPr marL="68580" marR="68580"/>
                </a:tc>
                <a:tc>
                  <a:txBody>
                    <a:bodyPr/>
                    <a:lstStyle/>
                    <a:p>
                      <a:r>
                        <a:rPr lang="en-US" sz="2000" dirty="0"/>
                        <a:t>5</a:t>
                      </a:r>
                    </a:p>
                  </a:txBody>
                  <a:tcPr marL="68580" marR="68580"/>
                </a:tc>
                <a:tc>
                  <a:txBody>
                    <a:bodyPr/>
                    <a:lstStyle/>
                    <a:p>
                      <a:r>
                        <a:rPr lang="en-US" sz="2000" dirty="0"/>
                        <a:t>1683</a:t>
                      </a:r>
                    </a:p>
                  </a:txBody>
                  <a:tcPr marL="68580" marR="68580"/>
                </a:tc>
                <a:tc>
                  <a:txBody>
                    <a:bodyPr/>
                    <a:lstStyle/>
                    <a:p>
                      <a:r>
                        <a:rPr lang="en-US" sz="2000" dirty="0"/>
                        <a:t>1670</a:t>
                      </a:r>
                    </a:p>
                  </a:txBody>
                  <a:tcPr marL="68580" marR="68580"/>
                </a:tc>
                <a:extLst>
                  <a:ext uri="{0D108BD9-81ED-4DB2-BD59-A6C34878D82A}">
                    <a16:rowId xmlns="" xmlns:a16="http://schemas.microsoft.com/office/drawing/2014/main" val="10002"/>
                  </a:ext>
                </a:extLst>
              </a:tr>
              <a:tr h="400050">
                <a:tc>
                  <a:txBody>
                    <a:bodyPr/>
                    <a:lstStyle/>
                    <a:p>
                      <a:r>
                        <a:rPr lang="en-US" sz="2000" dirty="0"/>
                        <a:t>information</a:t>
                      </a:r>
                    </a:p>
                  </a:txBody>
                  <a:tcPr marL="68580" marR="68580"/>
                </a:tc>
                <a:tc>
                  <a:txBody>
                    <a:bodyPr/>
                    <a:lstStyle/>
                    <a:p>
                      <a:r>
                        <a:rPr lang="en-US" sz="2000" dirty="0"/>
                        <a:t>5</a:t>
                      </a:r>
                    </a:p>
                  </a:txBody>
                  <a:tcPr marL="68580" marR="68580"/>
                </a:tc>
                <a:tc>
                  <a:txBody>
                    <a:bodyPr/>
                    <a:lstStyle/>
                    <a:p>
                      <a:r>
                        <a:rPr lang="en-US" sz="2000" dirty="0"/>
                        <a:t>3982</a:t>
                      </a:r>
                    </a:p>
                  </a:txBody>
                  <a:tcPr marL="68580" marR="68580"/>
                </a:tc>
                <a:tc>
                  <a:txBody>
                    <a:bodyPr/>
                    <a:lstStyle/>
                    <a:p>
                      <a:r>
                        <a:rPr lang="en-US" sz="2000" dirty="0"/>
                        <a:t>3325</a:t>
                      </a:r>
                    </a:p>
                  </a:txBody>
                  <a:tcPr marL="68580" marR="68580"/>
                </a:tc>
                <a:extLst>
                  <a:ext uri="{0D108BD9-81ED-4DB2-BD59-A6C34878D82A}">
                    <a16:rowId xmlns="" xmlns:a16="http://schemas.microsoft.com/office/drawing/2014/main" val="10003"/>
                  </a:ext>
                </a:extLst>
              </a:tr>
            </a:tbl>
          </a:graphicData>
        </a:graphic>
      </p:graphicFrame>
      <p:sp>
        <p:nvSpPr>
          <p:cNvPr id="4" name="Slide Number Placeholder 3"/>
          <p:cNvSpPr>
            <a:spLocks noGrp="1"/>
          </p:cNvSpPr>
          <p:nvPr>
            <p:ph type="sldNum" sz="quarter" idx="12"/>
          </p:nvPr>
        </p:nvSpPr>
        <p:spPr>
          <a:xfrm>
            <a:off x="1143000" y="5562600"/>
            <a:ext cx="1485900" cy="342900"/>
          </a:xfrm>
          <a:prstGeom prst="rect">
            <a:avLst/>
          </a:prstGeom>
        </p:spPr>
        <p:txBody>
          <a:bodyPr/>
          <a:lstStyle/>
          <a:p>
            <a:fld id="{10F35DC5-7E65-8247-99AB-4E984F8A921E}" type="slidenum">
              <a:rPr lang="en-US" smtClean="0"/>
              <a:pPr/>
              <a:t>23</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3259011729"/>
              </p:ext>
            </p:extLst>
          </p:nvPr>
        </p:nvGraphicFramePr>
        <p:xfrm>
          <a:off x="107504" y="1568465"/>
          <a:ext cx="4360116" cy="1212464"/>
        </p:xfrm>
        <a:graphic>
          <a:graphicData uri="http://schemas.openxmlformats.org/presentationml/2006/ole">
            <mc:AlternateContent xmlns:mc="http://schemas.openxmlformats.org/markup-compatibility/2006">
              <mc:Choice xmlns:v="urn:schemas-microsoft-com:vml" Requires="v">
                <p:oleObj spid="_x0000_s1192"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107504" y="1568465"/>
                        <a:ext cx="4360116" cy="1212464"/>
                      </a:xfrm>
                      <a:prstGeom prst="rect">
                        <a:avLst/>
                      </a:prstGeom>
                      <a:noFill/>
                    </p:spPr>
                  </p:pic>
                </p:oleObj>
              </mc:Fallback>
            </mc:AlternateContent>
          </a:graphicData>
        </a:graphic>
      </p:graphicFrame>
      <p:pic>
        <p:nvPicPr>
          <p:cNvPr id="5" name="Picture 4">
            <a:extLst>
              <a:ext uri="{FF2B5EF4-FFF2-40B4-BE49-F238E27FC236}">
                <a16:creationId xmlns=""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857251" y="4816509"/>
            <a:ext cx="2931140" cy="963277"/>
          </a:xfrm>
          <a:prstGeom prst="rect">
            <a:avLst/>
          </a:prstGeom>
        </p:spPr>
      </p:pic>
      <p:pic>
        <p:nvPicPr>
          <p:cNvPr id="25" name="Picture 24">
            <a:extLst>
              <a:ext uri="{FF2B5EF4-FFF2-40B4-BE49-F238E27FC236}">
                <a16:creationId xmlns=""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857251" y="3017149"/>
            <a:ext cx="3148004" cy="960437"/>
          </a:xfrm>
          <a:prstGeom prst="rect">
            <a:avLst/>
          </a:prstGeom>
        </p:spPr>
      </p:pic>
      <p:pic>
        <p:nvPicPr>
          <p:cNvPr id="26" name="Picture 25">
            <a:extLst>
              <a:ext uri="{FF2B5EF4-FFF2-40B4-BE49-F238E27FC236}">
                <a16:creationId xmlns=""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2998671" y="3839123"/>
            <a:ext cx="5288080" cy="1008882"/>
          </a:xfrm>
          <a:prstGeom prst="rect">
            <a:avLst/>
          </a:prstGeom>
        </p:spPr>
      </p:pic>
      <p:pic>
        <p:nvPicPr>
          <p:cNvPr id="27" name="Picture 26">
            <a:extLst>
              <a:ext uri="{FF2B5EF4-FFF2-40B4-BE49-F238E27FC236}">
                <a16:creationId xmlns=""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2431252" y="5445224"/>
            <a:ext cx="5952741" cy="1058531"/>
          </a:xfrm>
          <a:prstGeom prst="rect">
            <a:avLst/>
          </a:prstGeom>
        </p:spPr>
      </p:pic>
      <p:sp>
        <p:nvSpPr>
          <p:cNvPr id="3" name="Rectangle 2"/>
          <p:cNvSpPr/>
          <p:nvPr/>
        </p:nvSpPr>
        <p:spPr>
          <a:xfrm>
            <a:off x="145252" y="6525344"/>
            <a:ext cx="8819235" cy="307777"/>
          </a:xfrm>
          <a:prstGeom prst="rect">
            <a:avLst/>
          </a:prstGeom>
        </p:spPr>
        <p:txBody>
          <a:bodyPr wrap="square">
            <a:spAutoFit/>
          </a:bodyPr>
          <a:lstStyle/>
          <a:p>
            <a:r>
              <a:rPr lang="en-US" sz="1400" dirty="0">
                <a:solidFill>
                  <a:srgbClr val="FF0000"/>
                </a:solidFill>
              </a:rPr>
              <a:t>The model decides that </a:t>
            </a:r>
            <a:r>
              <a:rPr lang="en-US" sz="1400" i="1" dirty="0">
                <a:solidFill>
                  <a:srgbClr val="00B050"/>
                </a:solidFill>
              </a:rPr>
              <a:t>information</a:t>
            </a:r>
            <a:r>
              <a:rPr lang="en-US" sz="1400" i="1" dirty="0">
                <a:solidFill>
                  <a:srgbClr val="FF0000"/>
                </a:solidFill>
              </a:rPr>
              <a:t> </a:t>
            </a:r>
            <a:r>
              <a:rPr lang="en-US" sz="1400" dirty="0">
                <a:solidFill>
                  <a:srgbClr val="FF0000"/>
                </a:solidFill>
              </a:rPr>
              <a:t>is way closer to </a:t>
            </a:r>
            <a:r>
              <a:rPr lang="en-US" sz="1400" i="1" dirty="0">
                <a:solidFill>
                  <a:srgbClr val="00B050"/>
                </a:solidFill>
              </a:rPr>
              <a:t>digital </a:t>
            </a:r>
            <a:r>
              <a:rPr lang="en-US" sz="1400" i="1" dirty="0" smtClean="0">
                <a:solidFill>
                  <a:srgbClr val="00B050"/>
                </a:solidFill>
              </a:rPr>
              <a:t> </a:t>
            </a:r>
            <a:r>
              <a:rPr lang="en-US" sz="1400" dirty="0" smtClean="0">
                <a:solidFill>
                  <a:srgbClr val="FF0000"/>
                </a:solidFill>
              </a:rPr>
              <a:t>than </a:t>
            </a:r>
            <a:r>
              <a:rPr lang="en-US" sz="1400" dirty="0">
                <a:solidFill>
                  <a:srgbClr val="FF0000"/>
                </a:solidFill>
              </a:rPr>
              <a:t>it is to </a:t>
            </a:r>
            <a:r>
              <a:rPr lang="en-US" sz="1400" i="1" dirty="0">
                <a:solidFill>
                  <a:srgbClr val="00B050"/>
                </a:solidFill>
              </a:rPr>
              <a:t>cherry</a:t>
            </a:r>
            <a:r>
              <a:rPr lang="en-US" sz="1400" dirty="0">
                <a:solidFill>
                  <a:srgbClr val="00B050"/>
                </a:solidFill>
              </a:rPr>
              <a:t>,</a:t>
            </a:r>
            <a:r>
              <a:rPr lang="en-US" sz="1400" dirty="0">
                <a:solidFill>
                  <a:srgbClr val="FF0000"/>
                </a:solidFill>
              </a:rPr>
              <a:t> a  result that seems sensible. </a:t>
            </a:r>
          </a:p>
        </p:txBody>
      </p:sp>
      <p:sp>
        <p:nvSpPr>
          <p:cNvPr id="7" name="Footer Placeholder 6"/>
          <p:cNvSpPr>
            <a:spLocks noGrp="1"/>
          </p:cNvSpPr>
          <p:nvPr>
            <p:ph type="ftr" sz="quarter" idx="11"/>
          </p:nvPr>
        </p:nvSpPr>
        <p:spPr/>
        <p:txBody>
          <a:bodyPr/>
          <a:lstStyle/>
          <a:p>
            <a:r>
              <a:rPr lang="en-IN" smtClean="0"/>
              <a:t>NLP UNIT IV (C)SSG</a:t>
            </a:r>
            <a:endParaRPr lang="en-IN"/>
          </a:p>
        </p:txBody>
      </p:sp>
    </p:spTree>
    <p:extLst>
      <p:ext uri="{BB962C8B-B14F-4D97-AF65-F5344CB8AC3E}">
        <p14:creationId xmlns:p14="http://schemas.microsoft.com/office/powerpoint/2010/main" val="136969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TF-IDF: Weighing terms in the vector</a:t>
            </a:r>
            <a:endParaRPr lang="en-IN" dirty="0"/>
          </a:p>
        </p:txBody>
      </p:sp>
      <p:sp>
        <p:nvSpPr>
          <p:cNvPr id="3" name="Content Placeholder 2"/>
          <p:cNvSpPr>
            <a:spLocks noGrp="1"/>
          </p:cNvSpPr>
          <p:nvPr>
            <p:ph idx="1"/>
          </p:nvPr>
        </p:nvSpPr>
        <p:spPr/>
        <p:txBody>
          <a:bodyPr>
            <a:normAutofit fontScale="70000" lnSpcReduction="20000"/>
          </a:bodyPr>
          <a:lstStyle/>
          <a:p>
            <a:pPr marL="460375" indent="-336550">
              <a:buFont typeface="Arial" panose="020B0604020202020204" pitchFamily="34" charset="0"/>
              <a:buChar char="•"/>
            </a:pPr>
            <a:r>
              <a:rPr lang="en-US" dirty="0"/>
              <a:t>The co-occurrence matrices we have seen represent each cell by word frequencies</a:t>
            </a:r>
            <a:r>
              <a:rPr lang="en-US" dirty="0" smtClean="0"/>
              <a:t>.</a:t>
            </a:r>
          </a:p>
          <a:p>
            <a:pPr marL="460375" indent="-336550">
              <a:buFont typeface="Arial" panose="020B0604020202020204" pitchFamily="34" charset="0"/>
              <a:buChar char="•"/>
            </a:pPr>
            <a:endParaRPr lang="en-US" dirty="0"/>
          </a:p>
          <a:p>
            <a:pPr marL="460375" indent="-336550">
              <a:buFont typeface="Arial" panose="020B0604020202020204" pitchFamily="34" charset="0"/>
              <a:buChar char="•"/>
            </a:pPr>
            <a:r>
              <a:rPr lang="en-US" dirty="0"/>
              <a:t>Frequency is clearly useful; if </a:t>
            </a:r>
            <a:r>
              <a:rPr lang="en-US" i="1" dirty="0"/>
              <a:t>sugar</a:t>
            </a:r>
            <a:r>
              <a:rPr lang="en-US" dirty="0"/>
              <a:t> appears a lot near </a:t>
            </a:r>
            <a:r>
              <a:rPr lang="en-US" i="1" dirty="0"/>
              <a:t>apricot</a:t>
            </a:r>
            <a:r>
              <a:rPr lang="en-US" dirty="0"/>
              <a:t>, that's useful information</a:t>
            </a:r>
            <a:r>
              <a:rPr lang="en-US" dirty="0" smtClean="0"/>
              <a:t>.</a:t>
            </a:r>
          </a:p>
          <a:p>
            <a:pPr marL="460375" indent="-336550">
              <a:buFont typeface="Arial" panose="020B0604020202020204" pitchFamily="34" charset="0"/>
              <a:buChar char="•"/>
            </a:pPr>
            <a:endParaRPr lang="en-US" dirty="0"/>
          </a:p>
          <a:p>
            <a:pPr marL="460375" indent="-336550">
              <a:buFont typeface="Arial" panose="020B0604020202020204" pitchFamily="34" charset="0"/>
              <a:buChar char="•"/>
            </a:pPr>
            <a:r>
              <a:rPr lang="en-US" dirty="0"/>
              <a:t>But overly frequent words like </a:t>
            </a:r>
            <a:r>
              <a:rPr lang="en-US" i="1" dirty="0"/>
              <a:t>the</a:t>
            </a:r>
            <a:r>
              <a:rPr lang="en-US" dirty="0"/>
              <a:t>, </a:t>
            </a:r>
            <a:r>
              <a:rPr lang="en-US" i="1" dirty="0"/>
              <a:t>it,</a:t>
            </a:r>
            <a:r>
              <a:rPr lang="en-US" dirty="0"/>
              <a:t> or </a:t>
            </a:r>
            <a:r>
              <a:rPr lang="en-US" i="1" dirty="0"/>
              <a:t>they</a:t>
            </a:r>
            <a:r>
              <a:rPr lang="en-US" dirty="0"/>
              <a:t> are not very informative about the </a:t>
            </a:r>
            <a:r>
              <a:rPr lang="en-US" dirty="0" smtClean="0"/>
              <a:t>context</a:t>
            </a:r>
          </a:p>
          <a:p>
            <a:pPr marL="460375" indent="-336550">
              <a:buFont typeface="Arial" panose="020B0604020202020204" pitchFamily="34" charset="0"/>
              <a:buChar char="•"/>
            </a:pPr>
            <a:endParaRPr lang="en-US" dirty="0"/>
          </a:p>
          <a:p>
            <a:pPr marL="460375" indent="-336550">
              <a:buFont typeface="Arial" panose="020B0604020202020204" pitchFamily="34" charset="0"/>
              <a:buChar char="•"/>
            </a:pPr>
            <a:endParaRPr lang="en-US" dirty="0" smtClean="0"/>
          </a:p>
          <a:p>
            <a:pPr marL="460375" indent="-336550">
              <a:buFont typeface="Arial" panose="020B0604020202020204" pitchFamily="34" charset="0"/>
              <a:buChar char="•"/>
            </a:pPr>
            <a:r>
              <a:rPr lang="en-US" dirty="0" smtClean="0"/>
              <a:t>How </a:t>
            </a:r>
            <a:r>
              <a:rPr lang="en-US" dirty="0"/>
              <a:t>can we balance these two conflicting constraints? </a:t>
            </a:r>
            <a:endParaRPr lang="en-US" dirty="0" smtClean="0"/>
          </a:p>
          <a:p>
            <a:pPr marL="460375" indent="-336550">
              <a:buFont typeface="Arial" panose="020B0604020202020204" pitchFamily="34" charset="0"/>
              <a:buChar char="•"/>
            </a:pPr>
            <a:endParaRPr lang="en-US" dirty="0" smtClean="0"/>
          </a:p>
          <a:p>
            <a:pPr marL="460375" indent="-336550">
              <a:buFont typeface="Arial" panose="020B0604020202020204" pitchFamily="34" charset="0"/>
              <a:buChar char="•"/>
            </a:pPr>
            <a:r>
              <a:rPr lang="en-US" dirty="0"/>
              <a:t>There are two common solutions to this problem</a:t>
            </a:r>
            <a:r>
              <a:rPr lang="en-US" dirty="0" smtClean="0"/>
              <a:t>:</a:t>
            </a:r>
          </a:p>
          <a:p>
            <a:pPr marL="752983" lvl="1" indent="-336550">
              <a:buFont typeface="Arial" panose="020B0604020202020204" pitchFamily="34" charset="0"/>
              <a:buChar char="•"/>
            </a:pPr>
            <a:r>
              <a:rPr lang="en-US" dirty="0" err="1" smtClean="0"/>
              <a:t>tf-idf</a:t>
            </a:r>
            <a:r>
              <a:rPr lang="en-US" dirty="0" smtClean="0"/>
              <a:t> weighting (usually </a:t>
            </a:r>
            <a:r>
              <a:rPr lang="en-US" dirty="0"/>
              <a:t>used when the dimensions are documents</a:t>
            </a:r>
            <a:r>
              <a:rPr lang="en-US" dirty="0" smtClean="0"/>
              <a:t>.)</a:t>
            </a:r>
          </a:p>
          <a:p>
            <a:pPr marL="752983" lvl="1" indent="-336550">
              <a:buFont typeface="Arial" panose="020B0604020202020204" pitchFamily="34" charset="0"/>
              <a:buChar char="•"/>
            </a:pPr>
            <a:r>
              <a:rPr lang="en-US" dirty="0" smtClean="0"/>
              <a:t>PPMI </a:t>
            </a:r>
            <a:r>
              <a:rPr lang="en-US" dirty="0"/>
              <a:t>algorithm (usually used when the dimensions are words).</a:t>
            </a:r>
          </a:p>
          <a:p>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24</a:t>
            </a:fld>
            <a:endParaRPr lang="en-IN"/>
          </a:p>
        </p:txBody>
      </p:sp>
    </p:spTree>
    <p:extLst>
      <p:ext uri="{BB962C8B-B14F-4D97-AF65-F5344CB8AC3E}">
        <p14:creationId xmlns:p14="http://schemas.microsoft.com/office/powerpoint/2010/main" val="109166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F89F84A-470C-2D46-8D94-D3688B260C93}"/>
                  </a:ext>
                </a:extLst>
              </p:cNvPr>
              <p:cNvSpPr>
                <a:spLocks noGrp="1"/>
              </p:cNvSpPr>
              <p:nvPr>
                <p:ph idx="1"/>
              </p:nvPr>
            </p:nvSpPr>
            <p:spPr>
              <a:xfrm>
                <a:off x="457200" y="1412776"/>
                <a:ext cx="8229600" cy="5161760"/>
              </a:xfrm>
            </p:spPr>
            <p:txBody>
              <a:bodyPr>
                <a:normAutofit/>
              </a:bodyPr>
              <a:lstStyle/>
              <a:p>
                <a:r>
                  <a:rPr lang="en-US" sz="3600" b="1" dirty="0" err="1" smtClean="0">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a:rPr>
                        </m:ctrlPr>
                      </m:dPr>
                      <m:e>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a:rPr>
                            </m:ctrlPr>
                          </m:dPr>
                          <m:e>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DF89F84A-470C-2D46-8D94-D3688B260C93}"/>
                  </a:ext>
                </a:extLst>
              </p:cNvPr>
              <p:cNvSpPr>
                <a:spLocks noGrp="1" noRot="1" noChangeAspect="1" noMove="1" noResize="1" noEditPoints="1" noAdjustHandles="1" noChangeArrowheads="1" noChangeShapeType="1" noTextEdit="1"/>
              </p:cNvSpPr>
              <p:nvPr>
                <p:ph idx="1"/>
              </p:nvPr>
            </p:nvSpPr>
            <p:spPr>
              <a:xfrm>
                <a:off x="457200" y="1412776"/>
                <a:ext cx="8229600" cy="5161760"/>
              </a:xfrm>
              <a:blipFill rotWithShape="1">
                <a:blip r:embed="rId3"/>
                <a:stretch>
                  <a:fillRect l="-667" t="-1771"/>
                </a:stretch>
              </a:blipFill>
            </p:spPr>
            <p:txBody>
              <a:bodyPr/>
              <a:lstStyle/>
              <a:p>
                <a:r>
                  <a:rPr lang="en-IN">
                    <a:noFill/>
                  </a:rPr>
                  <a:t> </a:t>
                </a:r>
              </a:p>
            </p:txBody>
          </p:sp>
        </mc:Fallback>
      </mc:AlternateContent>
      <p:pic>
        <p:nvPicPr>
          <p:cNvPr id="4" name="Picture 3">
            <a:extLst>
              <a:ext uri="{FF2B5EF4-FFF2-40B4-BE49-F238E27FC236}">
                <a16:creationId xmlns=""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60" y="2234449"/>
            <a:ext cx="2033680" cy="527250"/>
          </a:xfrm>
          <a:prstGeom prst="rect">
            <a:avLst/>
          </a:prstGeom>
        </p:spPr>
      </p:pic>
      <p:sp>
        <p:nvSpPr>
          <p:cNvPr id="6" name="TextBox 5">
            <a:extLst>
              <a:ext uri="{FF2B5EF4-FFF2-40B4-BE49-F238E27FC236}">
                <a16:creationId xmlns="" xmlns:a16="http://schemas.microsoft.com/office/drawing/2014/main" id="{79B3B8AE-42BC-1042-B6A3-5EB108B46753}"/>
              </a:ext>
            </a:extLst>
          </p:cNvPr>
          <p:cNvSpPr txBox="1"/>
          <p:nvPr/>
        </p:nvSpPr>
        <p:spPr>
          <a:xfrm>
            <a:off x="1203562" y="2924944"/>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 xmlns:a16="http://schemas.microsoft.com/office/drawing/2014/main" id="{54352F49-4AA1-0E41-AE74-88D724D3BFE6}"/>
              </a:ext>
            </a:extLst>
          </p:cNvPr>
          <p:cNvSpPr txBox="1"/>
          <p:nvPr/>
        </p:nvSpPr>
        <p:spPr>
          <a:xfrm>
            <a:off x="1043608" y="5157192"/>
            <a:ext cx="67437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
        <p:nvSpPr>
          <p:cNvPr id="5" name="Title 4"/>
          <p:cNvSpPr>
            <a:spLocks noGrp="1"/>
          </p:cNvSpPr>
          <p:nvPr>
            <p:ph type="title"/>
          </p:nvPr>
        </p:nvSpPr>
        <p:spPr>
          <a:xfrm>
            <a:off x="457200" y="476672"/>
            <a:ext cx="8229600" cy="1066800"/>
          </a:xfrm>
        </p:spPr>
        <p:txBody>
          <a:bodyPr>
            <a:normAutofit fontScale="90000"/>
          </a:bodyPr>
          <a:lstStyle/>
          <a:p>
            <a:r>
              <a:rPr lang="en-US" dirty="0"/>
              <a:t>TF-IDF: Weighing terms in the vector</a:t>
            </a:r>
            <a:endParaRPr lang="en-IN" dirty="0"/>
          </a:p>
        </p:txBody>
      </p:sp>
      <p:sp>
        <p:nvSpPr>
          <p:cNvPr id="8" name="Footer Placeholder 7"/>
          <p:cNvSpPr>
            <a:spLocks noGrp="1"/>
          </p:cNvSpPr>
          <p:nvPr>
            <p:ph type="ftr" sz="quarter" idx="11"/>
          </p:nvPr>
        </p:nvSpPr>
        <p:spPr/>
        <p:txBody>
          <a:bodyPr/>
          <a:lstStyle/>
          <a:p>
            <a:r>
              <a:rPr lang="en-IN" smtClean="0"/>
              <a:t>NLP UNIT IV (C)SSG</a:t>
            </a:r>
            <a:endParaRPr lang="en-IN"/>
          </a:p>
        </p:txBody>
      </p:sp>
      <p:sp>
        <p:nvSpPr>
          <p:cNvPr id="9" name="Slide Number Placeholder 8"/>
          <p:cNvSpPr>
            <a:spLocks noGrp="1"/>
          </p:cNvSpPr>
          <p:nvPr>
            <p:ph type="sldNum" sz="quarter" idx="12"/>
          </p:nvPr>
        </p:nvSpPr>
        <p:spPr/>
        <p:txBody>
          <a:bodyPr/>
          <a:lstStyle/>
          <a:p>
            <a:fld id="{F7BEBADC-4673-4DE0-92BF-A5C8F7E80D01}" type="slidenum">
              <a:rPr lang="en-IN" smtClean="0"/>
              <a:t>25</a:t>
            </a:fld>
            <a:endParaRPr lang="en-IN"/>
          </a:p>
        </p:txBody>
      </p:sp>
    </p:spTree>
    <p:extLst>
      <p:ext uri="{BB962C8B-B14F-4D97-AF65-F5344CB8AC3E}">
        <p14:creationId xmlns:p14="http://schemas.microsoft.com/office/powerpoint/2010/main" val="943404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B4D9C4-F747-A547-85B0-B6624ED166C0}"/>
              </a:ext>
            </a:extLst>
          </p:cNvPr>
          <p:cNvSpPr>
            <a:spLocks noGrp="1"/>
          </p:cNvSpPr>
          <p:nvPr>
            <p:ph type="title"/>
          </p:nvPr>
        </p:nvSpPr>
        <p:spPr>
          <a:xfrm>
            <a:off x="457200" y="548680"/>
            <a:ext cx="8229600" cy="1066800"/>
          </a:xfrm>
        </p:spPr>
        <p:txBody>
          <a:bodyPr>
            <a:normAutofit fontScale="90000"/>
          </a:bodyPr>
          <a:lstStyle/>
          <a:p>
            <a:r>
              <a:rPr lang="en-US" dirty="0"/>
              <a:t>TF-IDF: Weighing terms in the vector</a:t>
            </a:r>
          </a:p>
        </p:txBody>
      </p:sp>
      <p:sp>
        <p:nvSpPr>
          <p:cNvPr id="3" name="Content Placeholder 2">
            <a:extLst>
              <a:ext uri="{FF2B5EF4-FFF2-40B4-BE49-F238E27FC236}">
                <a16:creationId xmlns="" xmlns:a16="http://schemas.microsoft.com/office/drawing/2014/main" id="{F38B35B6-D89B-2246-8D95-4410C0D89D61}"/>
              </a:ext>
            </a:extLst>
          </p:cNvPr>
          <p:cNvSpPr>
            <a:spLocks noGrp="1"/>
          </p:cNvSpPr>
          <p:nvPr>
            <p:ph idx="1"/>
          </p:nvPr>
        </p:nvSpPr>
        <p:spPr>
          <a:xfrm>
            <a:off x="457200" y="1484784"/>
            <a:ext cx="8229600" cy="5089752"/>
          </a:xfrm>
        </p:spPr>
        <p:txBody>
          <a:bodyPr>
            <a:normAutofit/>
          </a:bodyPr>
          <a:lstStyle/>
          <a:p>
            <a:r>
              <a:rPr lang="en-US" sz="1800" dirty="0"/>
              <a:t>The </a:t>
            </a:r>
            <a:r>
              <a:rPr lang="en-US" sz="1800" dirty="0" err="1"/>
              <a:t>tf-idf</a:t>
            </a:r>
            <a:r>
              <a:rPr lang="en-US" sz="1800" dirty="0"/>
              <a:t> weighting </a:t>
            </a:r>
            <a:r>
              <a:rPr lang="en-US" sz="1800" dirty="0" smtClean="0"/>
              <a:t>is </a:t>
            </a:r>
            <a:r>
              <a:rPr lang="en-US" sz="1800" dirty="0"/>
              <a:t>the product of two </a:t>
            </a:r>
            <a:r>
              <a:rPr lang="en-US" sz="1800" dirty="0" smtClean="0"/>
              <a:t>terms </a:t>
            </a:r>
            <a:r>
              <a:rPr lang="en-US" sz="1800" dirty="0"/>
              <a:t>Term frequency (</a:t>
            </a:r>
            <a:r>
              <a:rPr lang="en-US" sz="1800" dirty="0" err="1"/>
              <a:t>tf</a:t>
            </a:r>
            <a:r>
              <a:rPr lang="en-US" sz="1800" dirty="0" smtClean="0"/>
              <a:t>) and </a:t>
            </a:r>
            <a:r>
              <a:rPr lang="en-US" sz="1800" dirty="0"/>
              <a:t>Inverse document frequency (</a:t>
            </a:r>
            <a:r>
              <a:rPr lang="en-US" sz="1800" dirty="0" err="1"/>
              <a:t>idf</a:t>
            </a:r>
            <a:r>
              <a:rPr lang="en-US" sz="1800" dirty="0"/>
              <a:t>)</a:t>
            </a:r>
          </a:p>
          <a:p>
            <a:endParaRPr lang="en-US" sz="2000" dirty="0" smtClean="0"/>
          </a:p>
          <a:p>
            <a:r>
              <a:rPr lang="en-US" sz="2000" dirty="0" smtClean="0"/>
              <a:t>Term </a:t>
            </a:r>
            <a:r>
              <a:rPr lang="en-US" sz="2000" dirty="0"/>
              <a:t>frequency (</a:t>
            </a:r>
            <a:r>
              <a:rPr lang="en-US" sz="2000" dirty="0" err="1"/>
              <a:t>tf</a:t>
            </a:r>
            <a:r>
              <a:rPr lang="en-US" sz="2000" dirty="0"/>
              <a:t>)</a:t>
            </a:r>
            <a:endParaRPr lang="en-IN" sz="2000" dirty="0"/>
          </a:p>
          <a:p>
            <a:pPr lvl="1"/>
            <a:r>
              <a:rPr lang="en-US" sz="1800" dirty="0" err="1" smtClean="0"/>
              <a:t>tf</a:t>
            </a:r>
            <a:r>
              <a:rPr lang="en-US" sz="1800" i="1" baseline="-25000" dirty="0" err="1" smtClean="0"/>
              <a:t>t</a:t>
            </a:r>
            <a:r>
              <a:rPr lang="en-US" sz="1800" baseline="-25000" dirty="0" err="1" smtClean="0"/>
              <a:t>,</a:t>
            </a:r>
            <a:r>
              <a:rPr lang="en-US" sz="1800" i="1" baseline="-25000" dirty="0" err="1" smtClean="0"/>
              <a:t>d</a:t>
            </a:r>
            <a:r>
              <a:rPr lang="en-US" sz="1800" i="1" baseline="-25000" dirty="0" smtClean="0"/>
              <a:t> </a:t>
            </a:r>
            <a:r>
              <a:rPr lang="en-US" sz="1800" dirty="0"/>
              <a:t>= count(</a:t>
            </a:r>
            <a:r>
              <a:rPr lang="en-US" sz="1800" i="1" dirty="0" err="1"/>
              <a:t>t</a:t>
            </a:r>
            <a:r>
              <a:rPr lang="en-US" sz="1800" dirty="0" err="1"/>
              <a:t>,</a:t>
            </a:r>
            <a:r>
              <a:rPr lang="en-US" sz="1800" i="1" dirty="0" err="1"/>
              <a:t>d</a:t>
            </a:r>
            <a:r>
              <a:rPr lang="en-US" sz="1800" dirty="0"/>
              <a:t>)</a:t>
            </a:r>
          </a:p>
          <a:p>
            <a:pPr marL="109728" indent="0">
              <a:buNone/>
            </a:pPr>
            <a:r>
              <a:rPr lang="en-US" sz="1400" dirty="0"/>
              <a:t> </a:t>
            </a:r>
            <a:r>
              <a:rPr lang="en-US" sz="1400" dirty="0" smtClean="0"/>
              <a:t>      Instead </a:t>
            </a:r>
            <a:r>
              <a:rPr lang="en-US" sz="1400" dirty="0"/>
              <a:t>of using raw count, we squash a bit:</a:t>
            </a:r>
          </a:p>
          <a:p>
            <a:pPr lvl="1"/>
            <a:r>
              <a:rPr lang="en-US" sz="1800" dirty="0" err="1" smtClean="0"/>
              <a:t>tf</a:t>
            </a:r>
            <a:r>
              <a:rPr lang="en-US" sz="1800" i="1" baseline="-25000" dirty="0" err="1" smtClean="0"/>
              <a:t>t</a:t>
            </a:r>
            <a:r>
              <a:rPr lang="en-US" sz="1800" baseline="-25000" dirty="0" err="1" smtClean="0"/>
              <a:t>,</a:t>
            </a:r>
            <a:r>
              <a:rPr lang="en-US" sz="1800" i="1" baseline="-25000" dirty="0" err="1" smtClean="0"/>
              <a:t>d</a:t>
            </a:r>
            <a:r>
              <a:rPr lang="en-US" sz="1800" i="1" baseline="-25000" dirty="0" smtClean="0"/>
              <a:t> </a:t>
            </a:r>
            <a:r>
              <a:rPr lang="en-US" sz="1800" dirty="0"/>
              <a:t>= log</a:t>
            </a:r>
            <a:r>
              <a:rPr lang="en-US" sz="1800" baseline="-25000" dirty="0"/>
              <a:t>10</a:t>
            </a:r>
            <a:r>
              <a:rPr lang="en-US" sz="1800" dirty="0"/>
              <a:t>(count(</a:t>
            </a:r>
            <a:r>
              <a:rPr lang="en-US" sz="1800" i="1" dirty="0" err="1"/>
              <a:t>t</a:t>
            </a:r>
            <a:r>
              <a:rPr lang="en-US" sz="1800" dirty="0" err="1"/>
              <a:t>,</a:t>
            </a:r>
            <a:r>
              <a:rPr lang="en-US" sz="1800" i="1" dirty="0" err="1"/>
              <a:t>d</a:t>
            </a:r>
            <a:r>
              <a:rPr lang="en-US" sz="1800" dirty="0"/>
              <a:t>)+1) </a:t>
            </a:r>
            <a:endParaRPr lang="en-US" sz="1800" dirty="0" smtClean="0"/>
          </a:p>
          <a:p>
            <a:pPr lvl="1"/>
            <a:endParaRPr lang="en-US" sz="1800" dirty="0"/>
          </a:p>
          <a:p>
            <a:r>
              <a:rPr lang="en-US" sz="2000" dirty="0"/>
              <a:t>Document frequency (</a:t>
            </a:r>
            <a:r>
              <a:rPr lang="en-US" sz="2000" dirty="0" err="1"/>
              <a:t>df</a:t>
            </a:r>
            <a:r>
              <a:rPr lang="en-US" sz="2000" dirty="0" smtClean="0"/>
              <a:t>)</a:t>
            </a:r>
          </a:p>
          <a:p>
            <a:pPr lvl="1"/>
            <a:r>
              <a:rPr lang="en-US" sz="1600" dirty="0" err="1"/>
              <a:t>df</a:t>
            </a:r>
            <a:r>
              <a:rPr lang="en-US" sz="1600" i="1" baseline="-25000" dirty="0" err="1"/>
              <a:t>t</a:t>
            </a:r>
            <a:r>
              <a:rPr lang="en-US" sz="1600" i="1" dirty="0"/>
              <a:t> is </a:t>
            </a:r>
            <a:r>
              <a:rPr lang="en-US" sz="1600" dirty="0"/>
              <a:t>the number of documents </a:t>
            </a:r>
            <a:r>
              <a:rPr lang="en-US" sz="1600" i="1" dirty="0"/>
              <a:t>t</a:t>
            </a:r>
            <a:r>
              <a:rPr lang="en-US" sz="1600" dirty="0"/>
              <a:t> occurs in.</a:t>
            </a:r>
          </a:p>
          <a:p>
            <a:pPr lvl="1"/>
            <a:r>
              <a:rPr lang="en-US" sz="1600" dirty="0"/>
              <a:t>(note this is not collection frequency: total count across all documents)</a:t>
            </a:r>
          </a:p>
          <a:p>
            <a:pPr lvl="1"/>
            <a:r>
              <a:rPr lang="en-US" sz="1600" dirty="0"/>
              <a:t>"</a:t>
            </a:r>
            <a:r>
              <a:rPr lang="en-US" sz="1600" i="1" dirty="0"/>
              <a:t>Romeo</a:t>
            </a:r>
            <a:r>
              <a:rPr lang="en-US" sz="1600" dirty="0"/>
              <a:t>" is very distinctive for one Shakespeare play:</a:t>
            </a:r>
          </a:p>
          <a:p>
            <a:endParaRPr lang="en-US" sz="2000" dirty="0"/>
          </a:p>
        </p:txBody>
      </p:sp>
      <p:pic>
        <p:nvPicPr>
          <p:cNvPr id="6" name="Picture 5">
            <a:extLst>
              <a:ext uri="{FF2B5EF4-FFF2-40B4-BE49-F238E27FC236}">
                <a16:creationId xmlns=""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301208"/>
            <a:ext cx="5886450" cy="1279287"/>
          </a:xfrm>
          <a:prstGeom prst="rect">
            <a:avLst/>
          </a:prstGeom>
        </p:spPr>
      </p:pic>
      <p:sp>
        <p:nvSpPr>
          <p:cNvPr id="7" name="Footer Placeholder 6"/>
          <p:cNvSpPr>
            <a:spLocks noGrp="1"/>
          </p:cNvSpPr>
          <p:nvPr>
            <p:ph type="ftr" sz="quarter" idx="11"/>
          </p:nvPr>
        </p:nvSpPr>
        <p:spPr/>
        <p:txBody>
          <a:bodyPr/>
          <a:lstStyle/>
          <a:p>
            <a:r>
              <a:rPr lang="en-IN" smtClean="0"/>
              <a:t>NLP UNIT IV (C)SSG</a:t>
            </a:r>
            <a:endParaRPr lang="en-IN"/>
          </a:p>
        </p:txBody>
      </p:sp>
      <p:sp>
        <p:nvSpPr>
          <p:cNvPr id="8" name="Slide Number Placeholder 7"/>
          <p:cNvSpPr>
            <a:spLocks noGrp="1"/>
          </p:cNvSpPr>
          <p:nvPr>
            <p:ph type="sldNum" sz="quarter" idx="12"/>
          </p:nvPr>
        </p:nvSpPr>
        <p:spPr/>
        <p:txBody>
          <a:bodyPr/>
          <a:lstStyle/>
          <a:p>
            <a:fld id="{F7BEBADC-4673-4DE0-92BF-A5C8F7E80D01}" type="slidenum">
              <a:rPr lang="en-IN" smtClean="0"/>
              <a:t>26</a:t>
            </a:fld>
            <a:endParaRPr lang="en-IN"/>
          </a:p>
        </p:txBody>
      </p:sp>
    </p:spTree>
    <p:extLst>
      <p:ext uri="{BB962C8B-B14F-4D97-AF65-F5344CB8AC3E}">
        <p14:creationId xmlns:p14="http://schemas.microsoft.com/office/powerpoint/2010/main" val="83190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B4D9C4-F747-A547-85B0-B6624ED166C0}"/>
              </a:ext>
            </a:extLst>
          </p:cNvPr>
          <p:cNvSpPr>
            <a:spLocks noGrp="1"/>
          </p:cNvSpPr>
          <p:nvPr>
            <p:ph type="title"/>
          </p:nvPr>
        </p:nvSpPr>
        <p:spPr>
          <a:xfrm>
            <a:off x="457200" y="548680"/>
            <a:ext cx="8229600" cy="1066800"/>
          </a:xfrm>
        </p:spPr>
        <p:txBody>
          <a:bodyPr>
            <a:normAutofit fontScale="90000"/>
          </a:bodyPr>
          <a:lstStyle/>
          <a:p>
            <a:r>
              <a:rPr lang="en-US" dirty="0"/>
              <a:t>TF-IDF: Weighing terms in the vector</a:t>
            </a:r>
          </a:p>
        </p:txBody>
      </p:sp>
      <p:sp>
        <p:nvSpPr>
          <p:cNvPr id="3" name="Content Placeholder 2">
            <a:extLst>
              <a:ext uri="{FF2B5EF4-FFF2-40B4-BE49-F238E27FC236}">
                <a16:creationId xmlns="" xmlns:a16="http://schemas.microsoft.com/office/drawing/2014/main" id="{F38B35B6-D89B-2246-8D95-4410C0D89D61}"/>
              </a:ext>
            </a:extLst>
          </p:cNvPr>
          <p:cNvSpPr>
            <a:spLocks noGrp="1"/>
          </p:cNvSpPr>
          <p:nvPr>
            <p:ph idx="1"/>
          </p:nvPr>
        </p:nvSpPr>
        <p:spPr>
          <a:xfrm>
            <a:off x="457200" y="1484784"/>
            <a:ext cx="8229600" cy="5089752"/>
          </a:xfrm>
        </p:spPr>
        <p:txBody>
          <a:bodyPr/>
          <a:lstStyle/>
          <a:p>
            <a:r>
              <a:rPr lang="en-US" sz="2400" dirty="0"/>
              <a:t>Inverse document frequency (</a:t>
            </a:r>
            <a:r>
              <a:rPr lang="en-US" sz="2400" dirty="0" err="1"/>
              <a:t>idf</a:t>
            </a:r>
            <a:r>
              <a:rPr lang="en-US" sz="2400" dirty="0" smtClean="0"/>
              <a:t>)</a:t>
            </a:r>
          </a:p>
          <a:p>
            <a:endParaRPr lang="en-US" dirty="0"/>
          </a:p>
          <a:p>
            <a:endParaRPr lang="en-US" dirty="0" smtClean="0"/>
          </a:p>
          <a:p>
            <a:endParaRPr lang="en-US" dirty="0"/>
          </a:p>
          <a:p>
            <a:pPr lvl="1"/>
            <a:r>
              <a:rPr lang="en-US" sz="2000" dirty="0" smtClean="0"/>
              <a:t>N </a:t>
            </a:r>
            <a:r>
              <a:rPr lang="en-US" sz="2000" dirty="0"/>
              <a:t>is the total number of </a:t>
            </a:r>
            <a:r>
              <a:rPr lang="en-US" sz="2000" dirty="0" smtClean="0"/>
              <a:t>documents </a:t>
            </a:r>
          </a:p>
          <a:p>
            <a:pPr marL="411480" lvl="1" indent="0">
              <a:buNone/>
            </a:pPr>
            <a:r>
              <a:rPr lang="en-US" sz="2000" dirty="0"/>
              <a:t> </a:t>
            </a:r>
            <a:r>
              <a:rPr lang="en-US" sz="2000" dirty="0" smtClean="0"/>
              <a:t>   in </a:t>
            </a:r>
            <a:r>
              <a:rPr lang="en-US" sz="2000" dirty="0"/>
              <a:t>the collection</a:t>
            </a:r>
          </a:p>
          <a:p>
            <a:endParaRPr lang="en-US" sz="2000" dirty="0" smtClean="0"/>
          </a:p>
          <a:p>
            <a:r>
              <a:rPr lang="en-US" dirty="0"/>
              <a:t>The </a:t>
            </a:r>
            <a:r>
              <a:rPr lang="en-US" dirty="0" err="1"/>
              <a:t>tf-idf</a:t>
            </a:r>
            <a:r>
              <a:rPr lang="en-US" dirty="0"/>
              <a:t> weighted value </a:t>
            </a:r>
            <a:r>
              <a:rPr lang="en-US" dirty="0" err="1"/>
              <a:t>wt,d</a:t>
            </a:r>
            <a:r>
              <a:rPr lang="en-US" dirty="0"/>
              <a:t> for word t in document d thus combines term </a:t>
            </a:r>
            <a:r>
              <a:rPr lang="en-US" dirty="0" smtClean="0"/>
              <a:t>frequency  </a:t>
            </a:r>
            <a:r>
              <a:rPr lang="en-US" dirty="0" err="1"/>
              <a:t>t</a:t>
            </a:r>
            <a:r>
              <a:rPr lang="en-US" sz="1200" dirty="0" err="1"/>
              <a:t>ft</a:t>
            </a:r>
            <a:r>
              <a:rPr lang="en-US" dirty="0" smtClean="0"/>
              <a:t>, d </a:t>
            </a:r>
            <a:r>
              <a:rPr lang="en-IN" dirty="0"/>
              <a:t>with </a:t>
            </a:r>
            <a:r>
              <a:rPr lang="en-IN" dirty="0" err="1" smtClean="0"/>
              <a:t>idf</a:t>
            </a:r>
            <a:r>
              <a:rPr lang="en-IN" dirty="0" smtClean="0"/>
              <a:t>.</a:t>
            </a:r>
            <a:endParaRPr lang="en-US" dirty="0">
              <a:solidFill>
                <a:srgbClr val="FF0000"/>
              </a:solidFill>
            </a:endParaRPr>
          </a:p>
        </p:txBody>
      </p:sp>
      <p:pic>
        <p:nvPicPr>
          <p:cNvPr id="5" name="Picture 4">
            <a:extLst>
              <a:ext uri="{FF2B5EF4-FFF2-40B4-BE49-F238E27FC236}">
                <a16:creationId xmlns="" xmlns:a16="http://schemas.microsoft.com/office/drawing/2014/main" id="{9187375A-A9F1-2B48-A276-C402CDC5E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204864"/>
            <a:ext cx="2448272" cy="1036915"/>
          </a:xfrm>
          <a:prstGeom prst="rect">
            <a:avLst/>
          </a:prstGeom>
        </p:spPr>
      </p:pic>
      <p:pic>
        <p:nvPicPr>
          <p:cNvPr id="7" name="Picture 6">
            <a:extLst>
              <a:ext uri="{FF2B5EF4-FFF2-40B4-BE49-F238E27FC236}">
                <a16:creationId xmlns="" xmlns:a16="http://schemas.microsoft.com/office/drawing/2014/main" id="{A8D2B2C9-CF03-0740-8DDA-793AAF9D68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48264" y="1264167"/>
            <a:ext cx="1805702" cy="2918308"/>
          </a:xfrm>
          <a:prstGeom prst="rect">
            <a:avLst/>
          </a:prstGeom>
        </p:spPr>
      </p:pic>
      <p:pic>
        <p:nvPicPr>
          <p:cNvPr id="8" name="Picture 7">
            <a:extLst>
              <a:ext uri="{FF2B5EF4-FFF2-40B4-BE49-F238E27FC236}">
                <a16:creationId xmlns="" xmlns:a16="http://schemas.microsoft.com/office/drawing/2014/main" id="{B795B386-0E68-C441-97D0-F1C03B84F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4472" y="5661248"/>
            <a:ext cx="4495800" cy="99906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Footer Placeholder 3"/>
          <p:cNvSpPr>
            <a:spLocks noGrp="1"/>
          </p:cNvSpPr>
          <p:nvPr>
            <p:ph type="ftr" sz="quarter" idx="11"/>
          </p:nvPr>
        </p:nvSpPr>
        <p:spPr/>
        <p:txBody>
          <a:bodyPr/>
          <a:lstStyle/>
          <a:p>
            <a:r>
              <a:rPr lang="en-IN" smtClean="0"/>
              <a:t>NLP UNIT IV (C)SSG</a:t>
            </a:r>
            <a:endParaRPr lang="en-IN"/>
          </a:p>
        </p:txBody>
      </p:sp>
      <p:sp>
        <p:nvSpPr>
          <p:cNvPr id="9" name="Slide Number Placeholder 8"/>
          <p:cNvSpPr>
            <a:spLocks noGrp="1"/>
          </p:cNvSpPr>
          <p:nvPr>
            <p:ph type="sldNum" sz="quarter" idx="12"/>
          </p:nvPr>
        </p:nvSpPr>
        <p:spPr/>
        <p:txBody>
          <a:bodyPr/>
          <a:lstStyle/>
          <a:p>
            <a:fld id="{F7BEBADC-4673-4DE0-92BF-A5C8F7E80D01}" type="slidenum">
              <a:rPr lang="en-IN" smtClean="0"/>
              <a:t>27</a:t>
            </a:fld>
            <a:endParaRPr lang="en-IN"/>
          </a:p>
        </p:txBody>
      </p:sp>
    </p:spTree>
    <p:extLst>
      <p:ext uri="{BB962C8B-B14F-4D97-AF65-F5344CB8AC3E}">
        <p14:creationId xmlns:p14="http://schemas.microsoft.com/office/powerpoint/2010/main" val="211390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066800"/>
          </a:xfrm>
        </p:spPr>
        <p:txBody>
          <a:bodyPr>
            <a:normAutofit fontScale="90000"/>
          </a:bodyPr>
          <a:lstStyle/>
          <a:p>
            <a:r>
              <a:rPr lang="en-US" b="1" dirty="0" err="1"/>
              <a:t>Pointwise</a:t>
            </a:r>
            <a:r>
              <a:rPr lang="en-US" b="1" dirty="0"/>
              <a:t> mutual </a:t>
            </a:r>
            <a:r>
              <a:rPr lang="en-US" b="1" dirty="0" smtClean="0"/>
              <a:t>information (PMI)</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28</a:t>
            </a:fld>
            <a:endParaRPr lang="en-IN"/>
          </a:p>
        </p:txBody>
      </p:sp>
      <p:sp>
        <p:nvSpPr>
          <p:cNvPr id="6" name="Rectangle 3"/>
          <p:cNvSpPr>
            <a:spLocks noGrp="1" noChangeArrowheads="1"/>
          </p:cNvSpPr>
          <p:nvPr>
            <p:ph idx="1"/>
          </p:nvPr>
        </p:nvSpPr>
        <p:spPr>
          <a:xfrm>
            <a:off x="457200" y="1700808"/>
            <a:ext cx="8229600" cy="4873728"/>
          </a:xfrm>
        </p:spPr>
        <p:txBody>
          <a:bodyPr>
            <a:noAutofit/>
          </a:bodyPr>
          <a:lstStyle/>
          <a:p>
            <a:pPr marL="0" indent="0" algn="just"/>
            <a:r>
              <a:rPr lang="en-US" sz="2000" dirty="0"/>
              <a:t>An alternative weighting function to </a:t>
            </a:r>
            <a:r>
              <a:rPr lang="en-US" sz="2000" dirty="0" err="1"/>
              <a:t>tf-idf</a:t>
            </a:r>
            <a:r>
              <a:rPr lang="en-US" sz="2000" dirty="0"/>
              <a:t>, </a:t>
            </a:r>
            <a:r>
              <a:rPr lang="en-US" sz="2000" dirty="0" smtClean="0"/>
              <a:t>positive </a:t>
            </a:r>
            <a:r>
              <a:rPr lang="en-US" sz="2000" dirty="0" err="1"/>
              <a:t>pointwise</a:t>
            </a:r>
            <a:r>
              <a:rPr lang="en-US" sz="2000" dirty="0"/>
              <a:t> mutual </a:t>
            </a:r>
            <a:r>
              <a:rPr lang="en-US" sz="2000" dirty="0" smtClean="0"/>
              <a:t>information (PPMI).</a:t>
            </a:r>
          </a:p>
          <a:p>
            <a:pPr marL="0" indent="0" algn="just"/>
            <a:endParaRPr lang="en-US" sz="2000" dirty="0" smtClean="0"/>
          </a:p>
          <a:p>
            <a:pPr marL="0" indent="0" algn="just"/>
            <a:r>
              <a:rPr lang="en-US" sz="2000" dirty="0" smtClean="0"/>
              <a:t>It is </a:t>
            </a:r>
            <a:r>
              <a:rPr lang="en-US" sz="2000" dirty="0"/>
              <a:t>used for term-term-matrices, when the vector dimensions correspond to words rather than documents. </a:t>
            </a:r>
            <a:endParaRPr lang="en-US" sz="2000" dirty="0" smtClean="0"/>
          </a:p>
          <a:p>
            <a:pPr marL="0" indent="0" algn="just"/>
            <a:r>
              <a:rPr lang="en-US" sz="2000" dirty="0" smtClean="0"/>
              <a:t> </a:t>
            </a:r>
          </a:p>
          <a:p>
            <a:pPr marL="0" indent="0" algn="just"/>
            <a:r>
              <a:rPr lang="en-US" sz="2000" dirty="0"/>
              <a:t>PPMI draws on the intuition that the best way to weigh the association between two words is to ask how much more the two words co-occur in our corpus than we would have a priori expected them to appear by chance</a:t>
            </a:r>
            <a:r>
              <a:rPr lang="en-US" sz="2000" dirty="0" smtClean="0"/>
              <a:t>.</a:t>
            </a:r>
          </a:p>
          <a:p>
            <a:pPr marL="0" indent="0" algn="just"/>
            <a:endParaRPr lang="en-US" sz="2000" dirty="0"/>
          </a:p>
        </p:txBody>
      </p:sp>
    </p:spTree>
    <p:extLst>
      <p:ext uri="{BB962C8B-B14F-4D97-AF65-F5344CB8AC3E}">
        <p14:creationId xmlns:p14="http://schemas.microsoft.com/office/powerpoint/2010/main" val="294621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066800"/>
          </a:xfrm>
        </p:spPr>
        <p:txBody>
          <a:bodyPr>
            <a:normAutofit fontScale="90000"/>
          </a:bodyPr>
          <a:lstStyle/>
          <a:p>
            <a:r>
              <a:rPr lang="en-US" b="1" dirty="0" err="1"/>
              <a:t>Pointwise</a:t>
            </a:r>
            <a:r>
              <a:rPr lang="en-US" b="1" dirty="0"/>
              <a:t> mutual </a:t>
            </a:r>
            <a:r>
              <a:rPr lang="en-US" b="1" dirty="0" smtClean="0"/>
              <a:t>information (PMI)</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29</a:t>
            </a:fld>
            <a:endParaRPr lang="en-IN"/>
          </a:p>
        </p:txBody>
      </p:sp>
      <mc:AlternateContent xmlns:mc="http://schemas.openxmlformats.org/markup-compatibility/2006" xmlns:a14="http://schemas.microsoft.com/office/drawing/2010/main">
        <mc:Choice Requires="a14">
          <p:sp>
            <p:nvSpPr>
              <p:cNvPr id="6" name="Rectangle 3"/>
              <p:cNvSpPr>
                <a:spLocks noGrp="1" noChangeArrowheads="1"/>
              </p:cNvSpPr>
              <p:nvPr>
                <p:ph idx="1"/>
              </p:nvPr>
            </p:nvSpPr>
            <p:spPr>
              <a:xfrm>
                <a:off x="457200" y="1700808"/>
                <a:ext cx="8229600" cy="4873728"/>
              </a:xfrm>
            </p:spPr>
            <p:txBody>
              <a:bodyPr>
                <a:noAutofit/>
              </a:bodyPr>
              <a:lstStyle/>
              <a:p>
                <a:pPr marL="0" indent="0" algn="just"/>
                <a:r>
                  <a:rPr lang="en-US" sz="2400" b="1" dirty="0" smtClean="0"/>
                  <a:t>Pointwise mutual information</a:t>
                </a:r>
                <a:r>
                  <a:rPr lang="en-US" sz="2400" dirty="0"/>
                  <a:t>: </a:t>
                </a:r>
                <a:r>
                  <a:rPr lang="en-US" sz="2000" dirty="0" err="1" smtClean="0">
                    <a:solidFill>
                      <a:srgbClr val="FF0000"/>
                    </a:solidFill>
                  </a:rPr>
                  <a:t>Pointwise</a:t>
                </a:r>
                <a:r>
                  <a:rPr lang="en-US" sz="2000" dirty="0" smtClean="0">
                    <a:solidFill>
                      <a:srgbClr val="FF0000"/>
                    </a:solidFill>
                  </a:rPr>
                  <a:t> </a:t>
                </a:r>
                <a:r>
                  <a:rPr lang="en-US" sz="2000" dirty="0">
                    <a:solidFill>
                      <a:srgbClr val="FF0000"/>
                    </a:solidFill>
                  </a:rPr>
                  <a:t>mutual information</a:t>
                </a:r>
                <a:r>
                  <a:rPr lang="en-US" sz="2000" dirty="0"/>
                  <a:t> is a measure of how often two events x and y occur, compared with what we would expect if they were independent.</a:t>
                </a:r>
              </a:p>
              <a:p>
                <a:pPr lvl="1" algn="just"/>
                <a:endParaRPr lang="en-US" sz="2000" dirty="0"/>
              </a:p>
              <a:p>
                <a:pPr algn="just"/>
                <a:endParaRPr lang="en-US" sz="2000" b="1" dirty="0"/>
              </a:p>
              <a:p>
                <a:pPr marL="0" lvl="1" indent="0" algn="just">
                  <a:buClr>
                    <a:srgbClr val="CC0000"/>
                  </a:buClr>
                  <a:buNone/>
                </a:pPr>
                <a:endParaRPr lang="en-US" sz="2000" b="1" dirty="0"/>
              </a:p>
              <a:p>
                <a:pPr marL="0" lvl="1" indent="0" algn="just">
                  <a:buClr>
                    <a:srgbClr val="CC0000"/>
                  </a:buClr>
                  <a:buNone/>
                </a:pPr>
                <a:endParaRPr lang="en-US" sz="2400" b="1" dirty="0"/>
              </a:p>
              <a:p>
                <a:pPr marL="342900" lvl="1" indent="-342900" algn="just">
                  <a:buClr>
                    <a:srgbClr val="CC0000"/>
                  </a:buClr>
                </a:pPr>
                <a:r>
                  <a:rPr lang="en-US" sz="2400" b="1" dirty="0">
                    <a:solidFill>
                      <a:schemeClr val="tx1"/>
                    </a:solidFill>
                  </a:rPr>
                  <a:t>PMI between two words:  </a:t>
                </a:r>
                <a:r>
                  <a:rPr lang="en-US" sz="2000" b="1" dirty="0">
                    <a:solidFill>
                      <a:schemeClr val="tx1"/>
                    </a:solidFill>
                  </a:rPr>
                  <a:t>(Church &amp; Hanks 1989)</a:t>
                </a:r>
                <a:endParaRPr lang="en-US" sz="2400" b="1" dirty="0">
                  <a:solidFill>
                    <a:schemeClr val="tx1"/>
                  </a:solidFill>
                </a:endParaRPr>
              </a:p>
              <a:p>
                <a:pPr marL="457200" lvl="1" indent="0" algn="just">
                  <a:buNone/>
                </a:pPr>
                <a:r>
                  <a:rPr lang="en-US" sz="2000" dirty="0"/>
                  <a:t>The </a:t>
                </a:r>
                <a:r>
                  <a:rPr lang="en-US" sz="2000" dirty="0" err="1"/>
                  <a:t>pointwise</a:t>
                </a:r>
                <a:r>
                  <a:rPr lang="en-US" sz="2000" dirty="0"/>
                  <a:t> mutual information between a target word w and a context word c is then defined as:</a:t>
                </a:r>
              </a:p>
              <a:p>
                <a:pPr marL="457200" lvl="1" indent="0" algn="just">
                  <a:buNone/>
                </a:pPr>
                <a:endParaRPr lang="en-US" sz="1400" dirty="0">
                  <a:latin typeface="Cambria Math" charset="0"/>
                </a:endParaRPr>
              </a:p>
              <a:p>
                <a:pPr algn="just">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PMI</m:t>
                      </m:r>
                      <m:d>
                        <m:dPr>
                          <m:ctrlPr>
                            <a:rPr lang="en-US" sz="2400" i="1">
                              <a:latin typeface="Cambria Math"/>
                            </a:rPr>
                          </m:ctrlPr>
                        </m:dPr>
                        <m:e>
                          <m:r>
                            <a:rPr lang="en-US" sz="2400" b="0" i="1" smtClean="0">
                              <a:latin typeface="Cambria Math"/>
                            </a:rPr>
                            <m:t>𝑤</m:t>
                          </m:r>
                          <m:r>
                            <a:rPr lang="en-US" sz="2400" i="1">
                              <a:latin typeface="Cambria Math" charset="0"/>
                            </a:rPr>
                            <m:t>, </m:t>
                          </m:r>
                          <m:r>
                            <a:rPr lang="en-US" sz="2400" b="0" i="1" smtClean="0">
                              <a:latin typeface="Cambria Math"/>
                            </a:rPr>
                            <m:t>𝑐</m:t>
                          </m:r>
                        </m:e>
                      </m:d>
                      <m:r>
                        <a:rPr lang="en-US" sz="2400" i="1">
                          <a:latin typeface="Cambria Math" charset="0"/>
                        </a:rPr>
                        <m:t>=</m:t>
                      </m:r>
                      <m:sSub>
                        <m:sSubPr>
                          <m:ctrlPr>
                            <a:rPr lang="en-US" sz="2400" i="1">
                              <a:latin typeface="Cambria Math"/>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a:rPr>
                          </m:ctrlPr>
                        </m:fPr>
                        <m:num>
                          <m:r>
                            <a:rPr lang="en-US" sz="2400" i="1">
                              <a:latin typeface="Cambria Math" charset="0"/>
                            </a:rPr>
                            <m:t>𝑃</m:t>
                          </m:r>
                          <m:r>
                            <a:rPr lang="en-US" sz="2400" i="1">
                              <a:latin typeface="Cambria Math" charset="0"/>
                            </a:rPr>
                            <m:t>(</m:t>
                          </m:r>
                          <m:r>
                            <a:rPr lang="en-US" sz="2400" b="0" i="1" smtClean="0">
                              <a:latin typeface="Cambria Math"/>
                            </a:rPr>
                            <m:t>𝑤</m:t>
                          </m:r>
                          <m:r>
                            <a:rPr lang="en-US" sz="2400" i="1">
                              <a:latin typeface="Cambria Math" charset="0"/>
                            </a:rPr>
                            <m:t>, </m:t>
                          </m:r>
                          <m:r>
                            <a:rPr lang="en-US" sz="2400" b="0" i="1" smtClean="0">
                              <a:latin typeface="Cambria Math"/>
                            </a:rPr>
                            <m:t>𝑐</m:t>
                          </m:r>
                          <m:r>
                            <a:rPr lang="en-US" sz="2400" i="1">
                              <a:latin typeface="Cambria Math" charset="0"/>
                            </a:rPr>
                            <m:t>)</m:t>
                          </m:r>
                        </m:num>
                        <m:den>
                          <m:r>
                            <a:rPr lang="en-US" sz="2400" i="1">
                              <a:latin typeface="Cambria Math" charset="0"/>
                            </a:rPr>
                            <m:t>𝑃</m:t>
                          </m:r>
                          <m:d>
                            <m:dPr>
                              <m:ctrlPr>
                                <a:rPr lang="en-US" sz="2400" i="1">
                                  <a:latin typeface="Cambria Math"/>
                                </a:rPr>
                              </m:ctrlPr>
                            </m:dPr>
                            <m:e>
                              <m:r>
                                <a:rPr lang="en-US" sz="2400" b="0" i="1" smtClean="0">
                                  <a:latin typeface="Cambria Math"/>
                                </a:rPr>
                                <m:t>𝑤</m:t>
                              </m:r>
                            </m:e>
                          </m:d>
                          <m:r>
                            <a:rPr lang="en-US" sz="2400" i="1">
                              <a:latin typeface="Cambria Math" charset="0"/>
                            </a:rPr>
                            <m:t>𝑃</m:t>
                          </m:r>
                          <m:r>
                            <a:rPr lang="en-US" sz="2400" i="1">
                              <a:latin typeface="Cambria Math" charset="0"/>
                            </a:rPr>
                            <m:t>(</m:t>
                          </m:r>
                          <m:r>
                            <a:rPr lang="en-US" sz="2400" b="0" i="1" smtClean="0">
                              <a:latin typeface="Cambria Math"/>
                            </a:rPr>
                            <m:t>𝑐</m:t>
                          </m:r>
                          <m:r>
                            <a:rPr lang="en-US" sz="2400" i="1">
                              <a:latin typeface="Cambria Math" charset="0"/>
                            </a:rPr>
                            <m:t>)</m:t>
                          </m:r>
                        </m:den>
                      </m:f>
                    </m:oMath>
                  </m:oMathPara>
                </a14:m>
                <a:endParaRPr lang="en-US" sz="2400" dirty="0"/>
              </a:p>
              <a:p>
                <a:pPr algn="just">
                  <a:buFont typeface="Wingdings" pitchFamily="-65" charset="2"/>
                  <a:buNone/>
                </a:pPr>
                <a:endParaRPr lang="en-US" sz="800" dirty="0"/>
              </a:p>
            </p:txBody>
          </p:sp>
        </mc:Choice>
        <mc:Fallback xmlns="">
          <p:sp>
            <p:nvSpPr>
              <p:cNvPr id="6" name="Rectangle 3"/>
              <p:cNvSpPr>
                <a:spLocks noGrp="1" noRot="1" noChangeAspect="1" noMove="1" noResize="1" noEditPoints="1" noAdjustHandles="1" noChangeArrowheads="1" noChangeShapeType="1" noTextEdit="1"/>
              </p:cNvSpPr>
              <p:nvPr>
                <p:ph idx="1"/>
              </p:nvPr>
            </p:nvSpPr>
            <p:spPr>
              <a:xfrm>
                <a:off x="457200" y="1700808"/>
                <a:ext cx="8229600" cy="4873728"/>
              </a:xfrm>
              <a:blipFill rotWithShape="1">
                <a:blip r:embed="rId3"/>
                <a:stretch>
                  <a:fillRect l="-963" t="-1000" r="-741"/>
                </a:stretch>
              </a:blipFill>
            </p:spPr>
            <p:txBody>
              <a:bodyPr/>
              <a:lstStyle/>
              <a:p>
                <a:r>
                  <a:rPr lang="en-IN">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3406550091"/>
              </p:ext>
            </p:extLst>
          </p:nvPr>
        </p:nvGraphicFramePr>
        <p:xfrm>
          <a:off x="2627784" y="3018656"/>
          <a:ext cx="4338638" cy="914400"/>
        </p:xfrm>
        <a:graphic>
          <a:graphicData uri="http://schemas.openxmlformats.org/presentationml/2006/ole">
            <mc:AlternateContent xmlns:mc="http://schemas.openxmlformats.org/markup-compatibility/2006">
              <mc:Choice xmlns:v="urn:schemas-microsoft-com:vml" Requires="v">
                <p:oleObj spid="_x0000_s3197" name="Equation" r:id="rId4" imgW="1672920" imgH="347400" progId="Equation.3">
                  <p:embed/>
                </p:oleObj>
              </mc:Choice>
              <mc:Fallback>
                <p:oleObj name="Equation" r:id="rId4" imgW="1672920" imgH="34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3018656"/>
                        <a:ext cx="43386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725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b="1" dirty="0"/>
          </a:p>
        </p:txBody>
      </p:sp>
      <p:sp>
        <p:nvSpPr>
          <p:cNvPr id="3" name="Content Placeholder 2"/>
          <p:cNvSpPr>
            <a:spLocks noGrp="1"/>
          </p:cNvSpPr>
          <p:nvPr>
            <p:ph idx="1"/>
          </p:nvPr>
        </p:nvSpPr>
        <p:spPr/>
        <p:txBody>
          <a:bodyPr>
            <a:normAutofit fontScale="85000" lnSpcReduction="20000"/>
          </a:bodyPr>
          <a:lstStyle/>
          <a:p>
            <a:pPr algn="just"/>
            <a:r>
              <a:rPr lang="en-US" dirty="0" smtClean="0"/>
              <a:t>Linguistic </a:t>
            </a:r>
            <a:r>
              <a:rPr lang="en-US" dirty="0"/>
              <a:t>study of word meaning, which is called </a:t>
            </a:r>
            <a:r>
              <a:rPr lang="en-US" b="1" dirty="0" smtClean="0">
                <a:solidFill>
                  <a:srgbClr val="FF0000"/>
                </a:solidFill>
              </a:rPr>
              <a:t>Lexical Semantics.</a:t>
            </a:r>
          </a:p>
          <a:p>
            <a:pPr algn="just"/>
            <a:r>
              <a:rPr lang="en-US" dirty="0" smtClean="0"/>
              <a:t>Dictionary meaning: </a:t>
            </a:r>
            <a:r>
              <a:rPr lang="en-US" b="1" dirty="0" smtClean="0">
                <a:solidFill>
                  <a:srgbClr val="7030A0"/>
                </a:solidFill>
              </a:rPr>
              <a:t>mouse </a:t>
            </a:r>
            <a:r>
              <a:rPr lang="en-US" b="1" dirty="0">
                <a:solidFill>
                  <a:srgbClr val="7030A0"/>
                </a:solidFill>
              </a:rPr>
              <a:t>(N) </a:t>
            </a:r>
            <a:endParaRPr lang="en-US" b="1" dirty="0" smtClean="0">
              <a:solidFill>
                <a:srgbClr val="7030A0"/>
              </a:solidFill>
            </a:endParaRPr>
          </a:p>
          <a:p>
            <a:pPr lvl="1" algn="just"/>
            <a:r>
              <a:rPr lang="en-US" dirty="0" smtClean="0"/>
              <a:t>1</a:t>
            </a:r>
            <a:r>
              <a:rPr lang="en-US" dirty="0"/>
              <a:t>. any of numerous small rodents... </a:t>
            </a:r>
            <a:endParaRPr lang="en-US" dirty="0" smtClean="0"/>
          </a:p>
          <a:p>
            <a:pPr lvl="1" algn="just"/>
            <a:r>
              <a:rPr lang="en-US" dirty="0" smtClean="0"/>
              <a:t>2</a:t>
            </a:r>
            <a:r>
              <a:rPr lang="en-US" dirty="0"/>
              <a:t>. a hand-operated device that controls a cursor</a:t>
            </a:r>
            <a:r>
              <a:rPr lang="en-US" dirty="0" smtClean="0"/>
              <a:t>...</a:t>
            </a:r>
          </a:p>
          <a:p>
            <a:pPr algn="just"/>
            <a:endParaRPr lang="en-US" dirty="0" smtClean="0"/>
          </a:p>
          <a:p>
            <a:pPr algn="just"/>
            <a:r>
              <a:rPr lang="en-US" dirty="0" smtClean="0"/>
              <a:t>Here </a:t>
            </a:r>
            <a:r>
              <a:rPr lang="en-US" dirty="0"/>
              <a:t>the form </a:t>
            </a:r>
            <a:r>
              <a:rPr lang="en-US" i="1" dirty="0"/>
              <a:t>mouse</a:t>
            </a:r>
            <a:r>
              <a:rPr lang="en-US" dirty="0"/>
              <a:t> is the </a:t>
            </a:r>
            <a:r>
              <a:rPr lang="en-US" dirty="0">
                <a:solidFill>
                  <a:srgbClr val="FF0000"/>
                </a:solidFill>
              </a:rPr>
              <a:t>lemma</a:t>
            </a:r>
            <a:r>
              <a:rPr lang="en-US" dirty="0"/>
              <a:t>, also called the </a:t>
            </a:r>
            <a:r>
              <a:rPr lang="en-US" dirty="0">
                <a:solidFill>
                  <a:srgbClr val="FF0000"/>
                </a:solidFill>
              </a:rPr>
              <a:t>citation form</a:t>
            </a:r>
            <a:r>
              <a:rPr lang="en-US" dirty="0" smtClean="0"/>
              <a:t>.</a:t>
            </a:r>
          </a:p>
          <a:p>
            <a:pPr algn="just"/>
            <a:r>
              <a:rPr lang="en-US" dirty="0"/>
              <a:t>The form </a:t>
            </a:r>
            <a:r>
              <a:rPr lang="en-US" i="1" dirty="0"/>
              <a:t>mouse </a:t>
            </a:r>
            <a:r>
              <a:rPr lang="en-US" dirty="0"/>
              <a:t>would also be the lemma for the word </a:t>
            </a:r>
            <a:r>
              <a:rPr lang="en-US" i="1" dirty="0" smtClean="0"/>
              <a:t>mice</a:t>
            </a:r>
          </a:p>
          <a:p>
            <a:pPr algn="just"/>
            <a:r>
              <a:rPr lang="en-US" dirty="0"/>
              <a:t>Similarly </a:t>
            </a:r>
            <a:r>
              <a:rPr lang="en-US" i="1" dirty="0"/>
              <a:t>sing</a:t>
            </a:r>
            <a:r>
              <a:rPr lang="en-US" dirty="0"/>
              <a:t> is the lemma for </a:t>
            </a:r>
            <a:r>
              <a:rPr lang="en-US" i="1" dirty="0"/>
              <a:t>sing, sang, sung</a:t>
            </a:r>
            <a:r>
              <a:rPr lang="en-US" dirty="0" smtClean="0"/>
              <a:t>.</a:t>
            </a:r>
          </a:p>
          <a:p>
            <a:pPr algn="just"/>
            <a:r>
              <a:rPr lang="en-US" dirty="0"/>
              <a:t>The specific forms </a:t>
            </a:r>
            <a:r>
              <a:rPr lang="en-US" i="1" dirty="0"/>
              <a:t>sung or carpets or sing </a:t>
            </a:r>
            <a:r>
              <a:rPr lang="en-US" dirty="0" smtClean="0"/>
              <a:t>are </a:t>
            </a:r>
            <a:r>
              <a:rPr lang="en-US" dirty="0"/>
              <a:t>called </a:t>
            </a:r>
            <a:r>
              <a:rPr lang="en-US" b="1" dirty="0" err="1">
                <a:solidFill>
                  <a:srgbClr val="FF0000"/>
                </a:solidFill>
              </a:rPr>
              <a:t>wordforms</a:t>
            </a:r>
            <a:r>
              <a:rPr lang="en-US" b="1" dirty="0">
                <a:solidFill>
                  <a:srgbClr val="FF0000"/>
                </a:solidFill>
              </a:rPr>
              <a:t>.</a:t>
            </a:r>
            <a:endParaRPr lang="en-IN" b="1" dirty="0">
              <a:solidFill>
                <a:srgbClr val="FF0000"/>
              </a:solidFill>
            </a:endParaRPr>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a:t>
            </a:fld>
            <a:endParaRPr lang="en-IN"/>
          </a:p>
        </p:txBody>
      </p:sp>
    </p:spTree>
    <p:extLst>
      <p:ext uri="{BB962C8B-B14F-4D97-AF65-F5344CB8AC3E}">
        <p14:creationId xmlns:p14="http://schemas.microsoft.com/office/powerpoint/2010/main" val="2524470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514350" y="525810"/>
            <a:ext cx="8001000" cy="742950"/>
          </a:xfrm>
        </p:spPr>
        <p:txBody>
          <a:bodyPr>
            <a:noAutofit/>
          </a:bodyPr>
          <a:lstStyle/>
          <a:p>
            <a:r>
              <a:rPr lang="en-US" sz="3600" dirty="0"/>
              <a:t>Positive </a:t>
            </a:r>
            <a:r>
              <a:rPr lang="en-US" sz="3600" dirty="0" err="1"/>
              <a:t>Pointwise</a:t>
            </a:r>
            <a:r>
              <a:rPr lang="en-US" sz="36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251520" y="1340768"/>
                <a:ext cx="8892480" cy="5288632"/>
              </a:xfrm>
            </p:spPr>
            <p:txBody>
              <a:bodyPr>
                <a:noAutofit/>
              </a:bodyPr>
              <a:lstStyle/>
              <a:p>
                <a:pPr marL="342900" lvl="1" indent="-342900">
                  <a:buClr>
                    <a:srgbClr val="CC0000"/>
                  </a:buClr>
                </a:pPr>
                <a:r>
                  <a:rPr lang="en-US" sz="2400" dirty="0" smtClean="0"/>
                  <a:t>PMI ranges from </a:t>
                </a:r>
                <a14:m>
                  <m:oMath xmlns:m="http://schemas.openxmlformats.org/officeDocument/2006/math">
                    <m:r>
                      <a:rPr lang="en-US" sz="2400" i="1">
                        <a:latin typeface="Cambria Math" charset="0"/>
                      </a:rPr>
                      <m:t>−</m:t>
                    </m:r>
                    <m:r>
                      <a:rPr lang="en-US" sz="2400" i="1">
                        <a:latin typeface="Cambria Math" charset="0"/>
                        <a:ea typeface="Cambria Math" charset="0"/>
                        <a:cs typeface="Cambria Math" charset="0"/>
                      </a:rPr>
                      <m:t>∞  </m:t>
                    </m:r>
                    <m:r>
                      <m:rPr>
                        <m:nor/>
                      </m:rPr>
                      <a:rPr lang="en-US" sz="2400"/>
                      <m:t>to</m:t>
                    </m:r>
                    <m:r>
                      <a:rPr lang="en-US" sz="2400" i="1">
                        <a:latin typeface="Cambria Math" charset="0"/>
                      </a:rPr>
                      <m:t> </m:t>
                    </m:r>
                    <m:r>
                      <a:rPr lang="en-US" sz="2400" i="1">
                        <a:latin typeface="Cambria Math" charset="0"/>
                        <a:ea typeface="Cambria Math" charset="0"/>
                        <a:cs typeface="Cambria Math" charset="0"/>
                      </a:rPr>
                      <m:t>+∞</m:t>
                    </m:r>
                  </m:oMath>
                </a14:m>
                <a:endParaRPr lang="en-US" sz="2400" dirty="0"/>
              </a:p>
              <a:p>
                <a:pPr marL="342900" lvl="1" indent="-342900">
                  <a:buClr>
                    <a:srgbClr val="CC0000"/>
                  </a:buClr>
                </a:pPr>
                <a:r>
                  <a:rPr lang="en-US" sz="2400" dirty="0"/>
                  <a:t>But the negative values are problematic</a:t>
                </a:r>
              </a:p>
              <a:p>
                <a:pPr marL="685800" lvl="2" indent="-342900"/>
                <a:r>
                  <a:rPr lang="en-US" dirty="0"/>
                  <a:t>Things are co-occurring </a:t>
                </a:r>
                <a:r>
                  <a:rPr lang="en-US" b="1" dirty="0"/>
                  <a:t>less than </a:t>
                </a:r>
                <a:r>
                  <a:rPr lang="en-US" dirty="0"/>
                  <a:t>we expect by chance</a:t>
                </a:r>
              </a:p>
              <a:p>
                <a:pPr marL="685800" lvl="2" indent="-342900"/>
                <a:r>
                  <a:rPr lang="en-US" dirty="0"/>
                  <a:t>Unreliable without enormous corpora</a:t>
                </a:r>
              </a:p>
              <a:p>
                <a:pPr marL="1028700" lvl="3" indent="-342900"/>
                <a:r>
                  <a:rPr lang="en-US" sz="2000" dirty="0"/>
                  <a:t>Imagine w1 and w2 whose probability is each 10</a:t>
                </a:r>
                <a:r>
                  <a:rPr lang="en-US" sz="2000" baseline="30000" dirty="0"/>
                  <a:t>-6</a:t>
                </a:r>
                <a:endParaRPr lang="en-US" sz="2000" dirty="0"/>
              </a:p>
              <a:p>
                <a:pPr marL="1028700" lvl="3" indent="-342900"/>
                <a:r>
                  <a:rPr lang="en-US" sz="2000" dirty="0"/>
                  <a:t>Hard to be sure p(w1,w2) is significantly different than 10</a:t>
                </a:r>
                <a:r>
                  <a:rPr lang="en-US" sz="2000" baseline="30000" dirty="0"/>
                  <a:t>-12</a:t>
                </a:r>
                <a:r>
                  <a:rPr lang="en-US" sz="2000" dirty="0"/>
                  <a:t> </a:t>
                </a:r>
              </a:p>
              <a:p>
                <a:pPr marL="685800" lvl="2" indent="-342900"/>
                <a:r>
                  <a:rPr lang="en-US" dirty="0"/>
                  <a:t>Plus it’s not clear people are good at “</a:t>
                </a:r>
                <a:r>
                  <a:rPr lang="en-US" dirty="0" err="1"/>
                  <a:t>unrelatedness</a:t>
                </a:r>
                <a:r>
                  <a:rPr lang="en-US" dirty="0"/>
                  <a:t>”</a:t>
                </a:r>
              </a:p>
              <a:p>
                <a:pPr marL="342900" lvl="1" indent="-342900"/>
                <a:endParaRPr lang="en-US" sz="2400" dirty="0" smtClean="0"/>
              </a:p>
              <a:p>
                <a:pPr marL="342900" lvl="1" indent="-342900"/>
                <a:r>
                  <a:rPr lang="en-US" sz="2400" dirty="0" smtClean="0"/>
                  <a:t>So </a:t>
                </a:r>
                <a:r>
                  <a:rPr lang="en-US" sz="2400" dirty="0"/>
                  <a:t>we just replace negative PMI values by </a:t>
                </a:r>
                <a:r>
                  <a:rPr lang="en-US" sz="2400" dirty="0" smtClean="0"/>
                  <a:t>0</a:t>
                </a:r>
                <a:endParaRPr lang="en-US" sz="2400" dirty="0"/>
              </a:p>
              <a:p>
                <a:pPr marL="342900" lvl="1" indent="-342900"/>
                <a:endParaRPr lang="en-US" sz="2400" dirty="0" smtClean="0"/>
              </a:p>
              <a:p>
                <a:pPr marL="342900" lvl="1" indent="-342900"/>
                <a:r>
                  <a:rPr lang="en-US" sz="2400" dirty="0" smtClean="0"/>
                  <a:t>Positive </a:t>
                </a:r>
                <a:r>
                  <a:rPr lang="en-US" sz="2400" dirty="0"/>
                  <a:t>PMI (</a:t>
                </a:r>
                <a:r>
                  <a:rPr lang="en-US" sz="2400" b="1" dirty="0"/>
                  <a:t>PPMI</a:t>
                </a:r>
                <a:r>
                  <a:rPr lang="en-US" sz="2400" dirty="0"/>
                  <a:t>) between </a:t>
                </a:r>
                <a:r>
                  <a:rPr lang="en-US" sz="2400" dirty="0" smtClean="0"/>
                  <a:t>w </a:t>
                </a:r>
                <a:r>
                  <a:rPr lang="en-US" sz="2400" dirty="0"/>
                  <a:t>and </a:t>
                </a:r>
                <a:r>
                  <a:rPr lang="en-US" sz="2400" dirty="0" smtClean="0"/>
                  <a:t>c:</a:t>
                </a:r>
                <a:endParaRPr lang="en-US" sz="20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a:latin typeface="Cambria Math" charset="0"/>
                        </a:rPr>
                        <m:t>PPMI</m:t>
                      </m:r>
                      <m:d>
                        <m:dPr>
                          <m:ctrlPr>
                            <a:rPr lang="en-US" sz="2000" i="1">
                              <a:latin typeface="Cambria Math"/>
                            </a:rPr>
                          </m:ctrlPr>
                        </m:dPr>
                        <m:e>
                          <m:r>
                            <a:rPr lang="en-US" sz="2000" b="0" i="1" smtClean="0">
                              <a:latin typeface="Cambria Math"/>
                            </a:rPr>
                            <m:t>𝑤</m:t>
                          </m:r>
                          <m:r>
                            <a:rPr lang="en-US" sz="2000" i="1">
                              <a:latin typeface="Cambria Math" charset="0"/>
                            </a:rPr>
                            <m:t>, </m:t>
                          </m:r>
                          <m:r>
                            <a:rPr lang="en-US" sz="2000" b="0" i="1" smtClean="0">
                              <a:latin typeface="Cambria Math"/>
                            </a:rPr>
                            <m:t>𝑐</m:t>
                          </m:r>
                        </m:e>
                      </m:d>
                      <m:r>
                        <a:rPr lang="en-US" sz="2000" i="1">
                          <a:latin typeface="Cambria Math" charset="0"/>
                        </a:rPr>
                        <m:t>=</m:t>
                      </m:r>
                      <m:func>
                        <m:funcPr>
                          <m:ctrlPr>
                            <a:rPr lang="en-US" sz="2000" i="1">
                              <a:latin typeface="Cambria Math"/>
                            </a:rPr>
                          </m:ctrlPr>
                        </m:funcPr>
                        <m:fName>
                          <m:r>
                            <m:rPr>
                              <m:sty m:val="p"/>
                            </m:rPr>
                            <a:rPr lang="en-US" sz="2000">
                              <a:latin typeface="Cambria Math" charset="0"/>
                            </a:rPr>
                            <m:t>max</m:t>
                          </m:r>
                        </m:fName>
                        <m:e>
                          <m:d>
                            <m:dPr>
                              <m:ctrlPr>
                                <a:rPr lang="en-US" sz="2000" i="1">
                                  <a:latin typeface="Cambria Math"/>
                                </a:rPr>
                              </m:ctrlPr>
                            </m:dPr>
                            <m:e>
                              <m:sSub>
                                <m:sSubPr>
                                  <m:ctrlPr>
                                    <a:rPr lang="en-US" sz="2000" i="1">
                                      <a:latin typeface="Cambria Math"/>
                                    </a:rPr>
                                  </m:ctrlPr>
                                </m:sSubPr>
                                <m:e>
                                  <m:r>
                                    <m:rPr>
                                      <m:nor/>
                                    </m:rPr>
                                    <a:rPr lang="en-US" sz="2000">
                                      <a:latin typeface="Cambria Math" charset="0"/>
                                    </a:rPr>
                                    <m:t>log</m:t>
                                  </m:r>
                                </m:e>
                                <m:sub>
                                  <m:r>
                                    <a:rPr lang="en-US" sz="2000" i="1">
                                      <a:latin typeface="Cambria Math" charset="0"/>
                                    </a:rPr>
                                    <m:t>2</m:t>
                                  </m:r>
                                </m:sub>
                              </m:sSub>
                              <m:f>
                                <m:fPr>
                                  <m:ctrlPr>
                                    <a:rPr lang="en-US" sz="2000" i="1">
                                      <a:latin typeface="Cambria Math"/>
                                    </a:rPr>
                                  </m:ctrlPr>
                                </m:fPr>
                                <m:num>
                                  <m:r>
                                    <a:rPr lang="en-US" sz="2000" i="1">
                                      <a:latin typeface="Cambria Math" charset="0"/>
                                    </a:rPr>
                                    <m:t>𝑃</m:t>
                                  </m:r>
                                  <m:r>
                                    <a:rPr lang="en-US" sz="2000" i="1">
                                      <a:latin typeface="Cambria Math" charset="0"/>
                                    </a:rPr>
                                    <m:t>(</m:t>
                                  </m:r>
                                  <m:r>
                                    <a:rPr lang="en-US" sz="2000" i="1" smtClean="0">
                                      <a:latin typeface="Cambria Math"/>
                                    </a:rPr>
                                    <m:t>𝑤</m:t>
                                  </m:r>
                                  <m:r>
                                    <a:rPr lang="en-US" sz="2000" b="0" i="1" smtClean="0">
                                      <a:latin typeface="Cambria Math"/>
                                    </a:rPr>
                                    <m:t>, </m:t>
                                  </m:r>
                                  <m:r>
                                    <a:rPr lang="en-US" sz="2000" b="0" i="1" smtClean="0">
                                      <a:latin typeface="Cambria Math"/>
                                    </a:rPr>
                                    <m:t>𝑐</m:t>
                                  </m:r>
                                  <m:r>
                                    <a:rPr lang="en-US" sz="2000" i="1">
                                      <a:latin typeface="Cambria Math" charset="0"/>
                                    </a:rPr>
                                    <m:t>)</m:t>
                                  </m:r>
                                </m:num>
                                <m:den>
                                  <m:r>
                                    <a:rPr lang="en-US" sz="2000" i="1">
                                      <a:latin typeface="Cambria Math" charset="0"/>
                                    </a:rPr>
                                    <m:t>𝑃</m:t>
                                  </m:r>
                                  <m:d>
                                    <m:dPr>
                                      <m:ctrlPr>
                                        <a:rPr lang="en-US" sz="2000" i="1">
                                          <a:latin typeface="Cambria Math"/>
                                        </a:rPr>
                                      </m:ctrlPr>
                                    </m:dPr>
                                    <m:e>
                                      <m:r>
                                        <a:rPr lang="en-US" sz="2000" b="0" i="1" smtClean="0">
                                          <a:latin typeface="Cambria Math"/>
                                        </a:rPr>
                                        <m:t>𝑤</m:t>
                                      </m:r>
                                    </m:e>
                                  </m:d>
                                  <m:r>
                                    <a:rPr lang="en-US" sz="2000" i="1">
                                      <a:latin typeface="Cambria Math" charset="0"/>
                                    </a:rPr>
                                    <m:t>𝑃</m:t>
                                  </m:r>
                                  <m:r>
                                    <a:rPr lang="en-US" sz="2000" i="1">
                                      <a:latin typeface="Cambria Math" charset="0"/>
                                    </a:rPr>
                                    <m:t>(</m:t>
                                  </m:r>
                                  <m:r>
                                    <a:rPr lang="en-US" sz="2000" b="0" i="1" smtClean="0">
                                      <a:latin typeface="Cambria Math"/>
                                    </a:rPr>
                                    <m:t>𝑐</m:t>
                                  </m:r>
                                  <m:r>
                                    <a:rPr lang="en-US" sz="2000" i="1">
                                      <a:latin typeface="Cambria Math" charset="0"/>
                                    </a:rPr>
                                    <m:t>)</m:t>
                                  </m:r>
                                </m:den>
                              </m:f>
                              <m:r>
                                <a:rPr lang="en-US" sz="2000" i="1">
                                  <a:latin typeface="Cambria Math" charset="0"/>
                                </a:rPr>
                                <m:t>,0</m:t>
                              </m:r>
                            </m:e>
                          </m:d>
                        </m:e>
                      </m:func>
                    </m:oMath>
                  </m:oMathPara>
                </a14:m>
                <a:endParaRPr lang="en-US" sz="2400" b="1" dirty="0"/>
              </a:p>
              <a:p>
                <a:pPr lvl="1"/>
                <a:endParaRPr lang="en-US" sz="1800" dirty="0"/>
              </a:p>
              <a:p>
                <a:pPr>
                  <a:buFont typeface="Wingdings" pitchFamily="-65" charset="2"/>
                  <a:buNone/>
                </a:pPr>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251520" y="1340768"/>
                <a:ext cx="8892480" cy="5288632"/>
              </a:xfrm>
              <a:blipFill rotWithShape="1">
                <a:blip r:embed="rId3"/>
                <a:stretch>
                  <a:fillRect l="-891" t="-922"/>
                </a:stretch>
              </a:blipFill>
            </p:spPr>
            <p:txBody>
              <a:bodyPr/>
              <a:lstStyle/>
              <a:p>
                <a:r>
                  <a:rPr lang="en-IN">
                    <a:noFill/>
                  </a:rPr>
                  <a:t> </a:t>
                </a:r>
              </a:p>
            </p:txBody>
          </p:sp>
        </mc:Fallback>
      </mc:AlternateContent>
      <p:sp>
        <p:nvSpPr>
          <p:cNvPr id="2" name="Footer Placeholder 1"/>
          <p:cNvSpPr>
            <a:spLocks noGrp="1"/>
          </p:cNvSpPr>
          <p:nvPr>
            <p:ph type="ftr" sz="quarter" idx="11"/>
          </p:nvPr>
        </p:nvSpPr>
        <p:spPr/>
        <p:txBody>
          <a:bodyPr/>
          <a:lstStyle/>
          <a:p>
            <a:r>
              <a:rPr lang="en-IN" smtClean="0"/>
              <a:t>NLP UNIT IV (C)SSG</a:t>
            </a:r>
            <a:endParaRPr lang="en-IN"/>
          </a:p>
        </p:txBody>
      </p:sp>
      <p:sp>
        <p:nvSpPr>
          <p:cNvPr id="3" name="Slide Number Placeholder 2"/>
          <p:cNvSpPr>
            <a:spLocks noGrp="1"/>
          </p:cNvSpPr>
          <p:nvPr>
            <p:ph type="sldNum" sz="quarter" idx="12"/>
          </p:nvPr>
        </p:nvSpPr>
        <p:spPr/>
        <p:txBody>
          <a:bodyPr/>
          <a:lstStyle/>
          <a:p>
            <a:fld id="{F7BEBADC-4673-4DE0-92BF-A5C8F7E80D01}" type="slidenum">
              <a:rPr lang="en-IN" smtClean="0"/>
              <a:t>30</a:t>
            </a:fld>
            <a:endParaRPr lang="en-IN"/>
          </a:p>
        </p:txBody>
      </p:sp>
    </p:spTree>
    <p:extLst>
      <p:ext uri="{BB962C8B-B14F-4D97-AF65-F5344CB8AC3E}">
        <p14:creationId xmlns:p14="http://schemas.microsoft.com/office/powerpoint/2010/main" val="667234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453802"/>
            <a:ext cx="7086601" cy="742950"/>
          </a:xfrm>
        </p:spPr>
        <p:txBody>
          <a:bodyPr>
            <a:noAutofit/>
          </a:bodyPr>
          <a:lstStyle/>
          <a:p>
            <a:r>
              <a:rPr lang="en-US" sz="2800" dirty="0"/>
              <a:t>Computing PPMI on a term-context matrix</a:t>
            </a:r>
          </a:p>
        </p:txBody>
      </p:sp>
      <p:sp>
        <p:nvSpPr>
          <p:cNvPr id="3" name="Content Placeholder 2"/>
          <p:cNvSpPr>
            <a:spLocks noGrp="1"/>
          </p:cNvSpPr>
          <p:nvPr>
            <p:ph idx="1"/>
          </p:nvPr>
        </p:nvSpPr>
        <p:spPr>
          <a:xfrm>
            <a:off x="395536" y="1417412"/>
            <a:ext cx="8401050" cy="3333750"/>
          </a:xfrm>
        </p:spPr>
        <p:txBody>
          <a:bodyPr>
            <a:normAutofit/>
          </a:bodyPr>
          <a:lstStyle/>
          <a:p>
            <a:r>
              <a:rPr lang="en-US" dirty="0"/>
              <a:t>Matrix </a:t>
            </a:r>
            <a:r>
              <a:rPr lang="en-US" dirty="0">
                <a:latin typeface="Times New Roman"/>
                <a:cs typeface="Times New Roman"/>
              </a:rPr>
              <a:t>F</a:t>
            </a:r>
            <a:r>
              <a:rPr lang="en-US" dirty="0"/>
              <a:t> with </a:t>
            </a:r>
            <a:r>
              <a:rPr lang="en-US" dirty="0">
                <a:latin typeface="Times New Roman"/>
                <a:cs typeface="Times New Roman"/>
              </a:rPr>
              <a:t>W</a:t>
            </a:r>
            <a:r>
              <a:rPr lang="en-US" dirty="0"/>
              <a:t> rows (words) and </a:t>
            </a:r>
            <a:r>
              <a:rPr lang="en-US" dirty="0">
                <a:latin typeface="Times New Roman"/>
                <a:cs typeface="Times New Roman"/>
              </a:rPr>
              <a:t>C</a:t>
            </a:r>
            <a:r>
              <a:rPr lang="en-US" dirty="0"/>
              <a:t> columns (contexts)</a:t>
            </a:r>
          </a:p>
          <a:p>
            <a:r>
              <a:rPr lang="en-US" dirty="0" err="1">
                <a:latin typeface="Times New Roman"/>
                <a:cs typeface="Times New Roman"/>
              </a:rPr>
              <a:t>f</a:t>
            </a:r>
            <a:r>
              <a:rPr lang="en-US" baseline="-25000" dirty="0" err="1">
                <a:latin typeface="Times New Roman"/>
                <a:cs typeface="Times New Roman"/>
              </a:rPr>
              <a:t>ij</a:t>
            </a:r>
            <a:r>
              <a:rPr lang="en-US" dirty="0"/>
              <a:t> is </a:t>
            </a:r>
            <a:r>
              <a:rPr lang="en-US" dirty="0" smtClean="0"/>
              <a:t>number </a:t>
            </a:r>
            <a:r>
              <a:rPr lang="en-US" dirty="0"/>
              <a:t>of times </a:t>
            </a:r>
            <a:r>
              <a:rPr lang="en-US" dirty="0" err="1">
                <a:latin typeface="Times New Roman"/>
                <a:cs typeface="Times New Roman"/>
              </a:rPr>
              <a:t>w</a:t>
            </a:r>
            <a:r>
              <a:rPr lang="en-US" baseline="-25000" dirty="0" err="1">
                <a:latin typeface="Times New Roman"/>
                <a:cs typeface="Times New Roman"/>
              </a:rPr>
              <a:t>i</a:t>
            </a:r>
            <a:r>
              <a:rPr lang="en-US" dirty="0"/>
              <a:t> occurs in context </a:t>
            </a:r>
            <a:r>
              <a:rPr lang="en-US" dirty="0" err="1">
                <a:latin typeface="Times New Roman"/>
                <a:cs typeface="Times New Roman"/>
              </a:rPr>
              <a:t>c</a:t>
            </a:r>
            <a:r>
              <a:rPr lang="en-US" baseline="-25000" dirty="0" err="1">
                <a:latin typeface="Times New Roman"/>
                <a:cs typeface="Times New Roman"/>
              </a:rPr>
              <a:t>j</a:t>
            </a:r>
            <a:endParaRPr lang="en-US"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4267993" y="3084287"/>
            <a:ext cx="4898261"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310581799"/>
              </p:ext>
            </p:extLst>
          </p:nvPr>
        </p:nvGraphicFramePr>
        <p:xfrm>
          <a:off x="514351" y="3429000"/>
          <a:ext cx="1048430" cy="1168400"/>
        </p:xfrm>
        <a:graphic>
          <a:graphicData uri="http://schemas.openxmlformats.org/presentationml/2006/ole">
            <mc:AlternateContent xmlns:mc="http://schemas.openxmlformats.org/markup-compatibility/2006">
              <mc:Choice xmlns:v="urn:schemas-microsoft-com:vml" Requires="v">
                <p:oleObj spid="_x0000_s4653" name="Equation" r:id="rId4" imgW="850900" imgH="711200" progId="Equation.3">
                  <p:embed/>
                </p:oleObj>
              </mc:Choice>
              <mc:Fallback>
                <p:oleObj name="Equation" r:id="rId4" imgW="850900" imgH="711200" progId="Equation.3">
                  <p:embed/>
                  <p:pic>
                    <p:nvPicPr>
                      <p:cNvPr id="0" name=""/>
                      <p:cNvPicPr/>
                      <p:nvPr/>
                    </p:nvPicPr>
                    <p:blipFill>
                      <a:blip r:embed="rId5"/>
                      <a:stretch>
                        <a:fillRect/>
                      </a:stretch>
                    </p:blipFill>
                    <p:spPr>
                      <a:xfrm>
                        <a:off x="514351" y="3429000"/>
                        <a:ext cx="1048430"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77942469"/>
              </p:ext>
            </p:extLst>
          </p:nvPr>
        </p:nvGraphicFramePr>
        <p:xfrm>
          <a:off x="1706905" y="3048000"/>
          <a:ext cx="1064078" cy="1627414"/>
        </p:xfrm>
        <a:graphic>
          <a:graphicData uri="http://schemas.openxmlformats.org/presentationml/2006/ole">
            <mc:AlternateContent xmlns:mc="http://schemas.openxmlformats.org/markup-compatibility/2006">
              <mc:Choice xmlns:v="urn:schemas-microsoft-com:vml" Requires="v">
                <p:oleObj spid="_x0000_s4654" name="Equation" r:id="rId6" imgW="863600" imgH="990600" progId="Equation.3">
                  <p:embed/>
                </p:oleObj>
              </mc:Choice>
              <mc:Fallback>
                <p:oleObj name="Equation" r:id="rId6" imgW="863600" imgH="990600" progId="Equation.3">
                  <p:embed/>
                  <p:pic>
                    <p:nvPicPr>
                      <p:cNvPr id="0" name=""/>
                      <p:cNvPicPr/>
                      <p:nvPr/>
                    </p:nvPicPr>
                    <p:blipFill>
                      <a:blip r:embed="rId7"/>
                      <a:stretch>
                        <a:fillRect/>
                      </a:stretch>
                    </p:blipFill>
                    <p:spPr>
                      <a:xfrm>
                        <a:off x="1706905" y="3048000"/>
                        <a:ext cx="1064078"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48486204"/>
              </p:ext>
            </p:extLst>
          </p:nvPr>
        </p:nvGraphicFramePr>
        <p:xfrm>
          <a:off x="2971800" y="3048000"/>
          <a:ext cx="1095375" cy="1585686"/>
        </p:xfrm>
        <a:graphic>
          <a:graphicData uri="http://schemas.openxmlformats.org/presentationml/2006/ole">
            <mc:AlternateContent xmlns:mc="http://schemas.openxmlformats.org/markup-compatibility/2006">
              <mc:Choice xmlns:v="urn:schemas-microsoft-com:vml" Requires="v">
                <p:oleObj spid="_x0000_s4655" name="Equation" r:id="rId8" imgW="889000" imgH="965200" progId="Equation.3">
                  <p:embed/>
                </p:oleObj>
              </mc:Choice>
              <mc:Fallback>
                <p:oleObj name="Equation" r:id="rId8" imgW="889000" imgH="965200" progId="Equation.3">
                  <p:embed/>
                  <p:pic>
                    <p:nvPicPr>
                      <p:cNvPr id="0" name=""/>
                      <p:cNvPicPr/>
                      <p:nvPr/>
                    </p:nvPicPr>
                    <p:blipFill>
                      <a:blip r:embed="rId9"/>
                      <a:stretch>
                        <a:fillRect/>
                      </a:stretch>
                    </p:blipFill>
                    <p:spPr>
                      <a:xfrm>
                        <a:off x="2971800" y="3048000"/>
                        <a:ext cx="1095375"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46554920"/>
              </p:ext>
            </p:extLst>
          </p:nvPr>
        </p:nvGraphicFramePr>
        <p:xfrm>
          <a:off x="742950" y="5130800"/>
          <a:ext cx="1927908" cy="1041400"/>
        </p:xfrm>
        <a:graphic>
          <a:graphicData uri="http://schemas.openxmlformats.org/presentationml/2006/ole">
            <mc:AlternateContent xmlns:mc="http://schemas.openxmlformats.org/markup-compatibility/2006">
              <mc:Choice xmlns:v="urn:schemas-microsoft-com:vml" Requires="v">
                <p:oleObj spid="_x0000_s4656" name="Equation" r:id="rId10" imgW="1130300" imgH="457200" progId="Equation.3">
                  <p:embed/>
                </p:oleObj>
              </mc:Choice>
              <mc:Fallback>
                <p:oleObj name="Equation" r:id="rId10" imgW="1130300" imgH="457200" progId="Equation.3">
                  <p:embed/>
                  <p:pic>
                    <p:nvPicPr>
                      <p:cNvPr id="0" name=""/>
                      <p:cNvPicPr/>
                      <p:nvPr/>
                    </p:nvPicPr>
                    <p:blipFill>
                      <a:blip r:embed="rId11"/>
                      <a:stretch>
                        <a:fillRect/>
                      </a:stretch>
                    </p:blipFill>
                    <p:spPr>
                      <a:xfrm>
                        <a:off x="742950" y="5130800"/>
                        <a:ext cx="1927908"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02012163"/>
              </p:ext>
            </p:extLst>
          </p:nvPr>
        </p:nvGraphicFramePr>
        <p:xfrm>
          <a:off x="3167450" y="5029736"/>
          <a:ext cx="3315342" cy="1243528"/>
        </p:xfrm>
        <a:graphic>
          <a:graphicData uri="http://schemas.openxmlformats.org/presentationml/2006/ole">
            <mc:AlternateContent xmlns:mc="http://schemas.openxmlformats.org/markup-compatibility/2006">
              <mc:Choice xmlns:v="urn:schemas-microsoft-com:vml" Requires="v">
                <p:oleObj spid="_x0000_s4657" name="Equation" r:id="rId12" imgW="1943100" imgH="546100" progId="Equation.3">
                  <p:embed/>
                </p:oleObj>
              </mc:Choice>
              <mc:Fallback>
                <p:oleObj name="Equation" r:id="rId12" imgW="1943100" imgH="546100" progId="Equation.3">
                  <p:embed/>
                  <p:pic>
                    <p:nvPicPr>
                      <p:cNvPr id="0" name=""/>
                      <p:cNvPicPr/>
                      <p:nvPr/>
                    </p:nvPicPr>
                    <p:blipFill>
                      <a:blip r:embed="rId13"/>
                      <a:stretch>
                        <a:fillRect/>
                      </a:stretch>
                    </p:blipFill>
                    <p:spPr>
                      <a:xfrm>
                        <a:off x="3167450" y="5029736"/>
                        <a:ext cx="3315342" cy="1243528"/>
                      </a:xfrm>
                      <a:prstGeom prst="rect">
                        <a:avLst/>
                      </a:prstGeom>
                    </p:spPr>
                  </p:pic>
                </p:oleObj>
              </mc:Fallback>
            </mc:AlternateContent>
          </a:graphicData>
        </a:graphic>
      </p:graphicFrame>
      <p:sp>
        <p:nvSpPr>
          <p:cNvPr id="8" name="Footer Placeholder 7"/>
          <p:cNvSpPr>
            <a:spLocks noGrp="1"/>
          </p:cNvSpPr>
          <p:nvPr>
            <p:ph type="ftr" sz="quarter" idx="11"/>
          </p:nvPr>
        </p:nvSpPr>
        <p:spPr/>
        <p:txBody>
          <a:bodyPr/>
          <a:lstStyle/>
          <a:p>
            <a:r>
              <a:rPr lang="en-IN" smtClean="0"/>
              <a:t>NLP UNIT IV (C)SSG</a:t>
            </a:r>
            <a:endParaRPr lang="en-IN"/>
          </a:p>
        </p:txBody>
      </p:sp>
    </p:spTree>
    <p:extLst>
      <p:ext uri="{BB962C8B-B14F-4D97-AF65-F5344CB8AC3E}">
        <p14:creationId xmlns:p14="http://schemas.microsoft.com/office/powerpoint/2010/main" val="346770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0"/>
            <a:ext cx="4121057" cy="1295400"/>
          </a:xfrm>
        </p:spPr>
        <p:txBody>
          <a:bodyPr>
            <a:normAutofit fontScale="85000" lnSpcReduction="10000"/>
          </a:bodyPr>
          <a:lstStyle/>
          <a:p>
            <a:pPr marL="0" indent="0"/>
            <a:r>
              <a:rPr lang="en-US" dirty="0"/>
              <a:t>p(w=information</a:t>
            </a:r>
            <a:r>
              <a:rPr lang="en-US" dirty="0" smtClean="0"/>
              <a:t>, c=data</a:t>
            </a:r>
            <a:r>
              <a:rPr lang="en-US" dirty="0"/>
              <a:t>)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dirty="0"/>
          </a:p>
        </p:txBody>
      </p:sp>
      <p:sp>
        <p:nvSpPr>
          <p:cNvPr id="8" name="TextBox 7"/>
          <p:cNvSpPr txBox="1"/>
          <p:nvPr/>
        </p:nvSpPr>
        <p:spPr>
          <a:xfrm>
            <a:off x="5364088" y="2276872"/>
            <a:ext cx="1106393" cy="369332"/>
          </a:xfrm>
          <a:prstGeom prst="rect">
            <a:avLst/>
          </a:prstGeom>
          <a:noFill/>
        </p:spPr>
        <p:txBody>
          <a:bodyPr wrap="none" rtlCol="0">
            <a:spAutoFit/>
          </a:bodyPr>
          <a:lstStyle/>
          <a:p>
            <a:r>
              <a:rPr lang="en-US" dirty="0"/>
              <a:t>= </a:t>
            </a:r>
            <a:r>
              <a:rPr lang="en-US" dirty="0" smtClean="0"/>
              <a:t>0.3399</a:t>
            </a:r>
            <a:endParaRPr lang="en-US" dirty="0"/>
          </a:p>
        </p:txBody>
      </p:sp>
      <p:sp>
        <p:nvSpPr>
          <p:cNvPr id="9" name="TextBox 8"/>
          <p:cNvSpPr txBox="1"/>
          <p:nvPr/>
        </p:nvSpPr>
        <p:spPr>
          <a:xfrm>
            <a:off x="3923928" y="2281599"/>
            <a:ext cx="1359668" cy="369332"/>
          </a:xfrm>
          <a:prstGeom prst="rect">
            <a:avLst/>
          </a:prstGeom>
          <a:noFill/>
        </p:spPr>
        <p:txBody>
          <a:bodyPr wrap="none" rtlCol="0">
            <a:spAutoFit/>
          </a:bodyPr>
          <a:lstStyle/>
          <a:p>
            <a:r>
              <a:rPr lang="en-US" dirty="0" smtClean="0"/>
              <a:t>3982/11716</a:t>
            </a:r>
            <a:endParaRPr lang="en-US" dirty="0"/>
          </a:p>
        </p:txBody>
      </p:sp>
      <p:sp>
        <p:nvSpPr>
          <p:cNvPr id="10" name="TextBox 9"/>
          <p:cNvSpPr txBox="1"/>
          <p:nvPr/>
        </p:nvSpPr>
        <p:spPr>
          <a:xfrm>
            <a:off x="3122058" y="2650931"/>
            <a:ext cx="1335622" cy="369332"/>
          </a:xfrm>
          <a:prstGeom prst="rect">
            <a:avLst/>
          </a:prstGeom>
          <a:noFill/>
        </p:spPr>
        <p:txBody>
          <a:bodyPr wrap="none" rtlCol="0">
            <a:spAutoFit/>
          </a:bodyPr>
          <a:lstStyle/>
          <a:p>
            <a:r>
              <a:rPr lang="en-US" dirty="0"/>
              <a:t>7703/11716</a:t>
            </a:r>
          </a:p>
        </p:txBody>
      </p:sp>
      <p:sp>
        <p:nvSpPr>
          <p:cNvPr id="11" name="TextBox 10"/>
          <p:cNvSpPr txBox="1"/>
          <p:nvPr/>
        </p:nvSpPr>
        <p:spPr>
          <a:xfrm>
            <a:off x="4457680" y="2705434"/>
            <a:ext cx="1082348" cy="369332"/>
          </a:xfrm>
          <a:prstGeom prst="rect">
            <a:avLst/>
          </a:prstGeom>
          <a:noFill/>
        </p:spPr>
        <p:txBody>
          <a:bodyPr wrap="none" rtlCol="0">
            <a:spAutoFit/>
          </a:bodyPr>
          <a:lstStyle/>
          <a:p>
            <a:r>
              <a:rPr lang="en-US" dirty="0"/>
              <a:t>= </a:t>
            </a:r>
            <a:r>
              <a:rPr lang="en-US" dirty="0" smtClean="0"/>
              <a:t>0.6575</a:t>
            </a:r>
            <a:endParaRPr lang="en-US" dirty="0"/>
          </a:p>
        </p:txBody>
      </p:sp>
      <p:sp>
        <p:nvSpPr>
          <p:cNvPr id="12" name="TextBox 11"/>
          <p:cNvSpPr txBox="1"/>
          <p:nvPr/>
        </p:nvSpPr>
        <p:spPr>
          <a:xfrm>
            <a:off x="1888049" y="3074766"/>
            <a:ext cx="1330814" cy="369332"/>
          </a:xfrm>
          <a:prstGeom prst="rect">
            <a:avLst/>
          </a:prstGeom>
          <a:noFill/>
        </p:spPr>
        <p:txBody>
          <a:bodyPr wrap="none" rtlCol="0">
            <a:spAutoFit/>
          </a:bodyPr>
          <a:lstStyle/>
          <a:p>
            <a:r>
              <a:rPr lang="en-US" dirty="0"/>
              <a:t>5673/11716</a:t>
            </a:r>
          </a:p>
        </p:txBody>
      </p:sp>
      <p:sp>
        <p:nvSpPr>
          <p:cNvPr id="13" name="TextBox 12"/>
          <p:cNvSpPr txBox="1"/>
          <p:nvPr/>
        </p:nvSpPr>
        <p:spPr>
          <a:xfrm>
            <a:off x="3218863" y="3101560"/>
            <a:ext cx="1163852" cy="369332"/>
          </a:xfrm>
          <a:prstGeom prst="rect">
            <a:avLst/>
          </a:prstGeom>
          <a:noFill/>
        </p:spPr>
        <p:txBody>
          <a:bodyPr wrap="square" rtlCol="0">
            <a:spAutoFit/>
          </a:bodyPr>
          <a:lstStyle/>
          <a:p>
            <a:r>
              <a:rPr lang="en-US" dirty="0"/>
              <a:t>= </a:t>
            </a:r>
            <a:r>
              <a:rPr lang="en-US" dirty="0" smtClean="0"/>
              <a:t>0.4842</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4291350795"/>
              </p:ext>
            </p:extLst>
          </p:nvPr>
        </p:nvGraphicFramePr>
        <p:xfrm>
          <a:off x="124689" y="618174"/>
          <a:ext cx="1485902" cy="1655931"/>
        </p:xfrm>
        <a:graphic>
          <a:graphicData uri="http://schemas.openxmlformats.org/presentationml/2006/ole">
            <mc:AlternateContent xmlns:mc="http://schemas.openxmlformats.org/markup-compatibility/2006">
              <mc:Choice xmlns:v="urn:schemas-microsoft-com:vml" Requires="v">
                <p:oleObj spid="_x0000_s5561" name="Equation" r:id="rId3" imgW="850900" imgH="711200" progId="Equation.3">
                  <p:embed/>
                </p:oleObj>
              </mc:Choice>
              <mc:Fallback>
                <p:oleObj name="Equation" r:id="rId3" imgW="850900" imgH="711200" progId="Equation.3">
                  <p:embed/>
                  <p:pic>
                    <p:nvPicPr>
                      <p:cNvPr id="0" name=""/>
                      <p:cNvPicPr/>
                      <p:nvPr/>
                    </p:nvPicPr>
                    <p:blipFill>
                      <a:blip r:embed="rId4"/>
                      <a:stretch>
                        <a:fillRect/>
                      </a:stretch>
                    </p:blipFill>
                    <p:spPr>
                      <a:xfrm>
                        <a:off x="124689" y="618174"/>
                        <a:ext cx="14859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77086470"/>
              </p:ext>
            </p:extLst>
          </p:nvPr>
        </p:nvGraphicFramePr>
        <p:xfrm>
          <a:off x="6470481" y="2327705"/>
          <a:ext cx="1223687" cy="1295400"/>
        </p:xfrm>
        <a:graphic>
          <a:graphicData uri="http://schemas.openxmlformats.org/presentationml/2006/ole">
            <mc:AlternateContent xmlns:mc="http://schemas.openxmlformats.org/markup-compatibility/2006">
              <mc:Choice xmlns:v="urn:schemas-microsoft-com:vml" Requires="v">
                <p:oleObj spid="_x0000_s5562" name="Equation" r:id="rId5" imgW="863600" imgH="685800" progId="Equation.3">
                  <p:embed/>
                </p:oleObj>
              </mc:Choice>
              <mc:Fallback>
                <p:oleObj name="Equation" r:id="rId5" imgW="863600" imgH="685800" progId="Equation.3">
                  <p:embed/>
                  <p:pic>
                    <p:nvPicPr>
                      <p:cNvPr id="0" name=""/>
                      <p:cNvPicPr/>
                      <p:nvPr/>
                    </p:nvPicPr>
                    <p:blipFill>
                      <a:blip r:embed="rId6"/>
                      <a:stretch>
                        <a:fillRect/>
                      </a:stretch>
                    </p:blipFill>
                    <p:spPr>
                      <a:xfrm>
                        <a:off x="6470481" y="2327705"/>
                        <a:ext cx="1223687"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106724287"/>
              </p:ext>
            </p:extLst>
          </p:nvPr>
        </p:nvGraphicFramePr>
        <p:xfrm>
          <a:off x="7812360" y="2281599"/>
          <a:ext cx="1199372" cy="1259432"/>
        </p:xfrm>
        <a:graphic>
          <a:graphicData uri="http://schemas.openxmlformats.org/presentationml/2006/ole">
            <mc:AlternateContent xmlns:mc="http://schemas.openxmlformats.org/markup-compatibility/2006">
              <mc:Choice xmlns:v="urn:schemas-microsoft-com:vml" Requires="v">
                <p:oleObj spid="_x0000_s5563" name="Equation" r:id="rId7" imgW="838200" imgH="660400" progId="Equation.3">
                  <p:embed/>
                </p:oleObj>
              </mc:Choice>
              <mc:Fallback>
                <p:oleObj name="Equation" r:id="rId7" imgW="838200" imgH="660400" progId="Equation.3">
                  <p:embed/>
                  <p:pic>
                    <p:nvPicPr>
                      <p:cNvPr id="0" name=""/>
                      <p:cNvPicPr/>
                      <p:nvPr/>
                    </p:nvPicPr>
                    <p:blipFill>
                      <a:blip r:embed="rId8"/>
                      <a:stretch>
                        <a:fillRect/>
                      </a:stretch>
                    </p:blipFill>
                    <p:spPr>
                      <a:xfrm>
                        <a:off x="7812360" y="2281599"/>
                        <a:ext cx="1199372" cy="1259432"/>
                      </a:xfrm>
                      <a:prstGeom prst="rect">
                        <a:avLst/>
                      </a:prstGeom>
                    </p:spPr>
                  </p:pic>
                </p:oleObj>
              </mc:Fallback>
            </mc:AlternateContent>
          </a:graphicData>
        </a:graphic>
      </p:graphicFrame>
      <p:pic>
        <p:nvPicPr>
          <p:cNvPr id="7" name="Picture 6">
            <a:extLst>
              <a:ext uri="{FF2B5EF4-FFF2-40B4-BE49-F238E27FC236}">
                <a16:creationId xmlns="" xmlns:a16="http://schemas.microsoft.com/office/drawing/2014/main" id="{46E56493-5061-CC40-8AAD-4E4A6D7DB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863" y="294248"/>
            <a:ext cx="5681180" cy="1797050"/>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84770913"/>
              </p:ext>
            </p:extLst>
          </p:nvPr>
        </p:nvGraphicFramePr>
        <p:xfrm>
          <a:off x="409008" y="3933056"/>
          <a:ext cx="2120900" cy="1144588"/>
        </p:xfrm>
        <a:graphic>
          <a:graphicData uri="http://schemas.openxmlformats.org/presentationml/2006/ole">
            <mc:AlternateContent xmlns:mc="http://schemas.openxmlformats.org/markup-compatibility/2006">
              <mc:Choice xmlns:v="urn:schemas-microsoft-com:vml" Requires="v">
                <p:oleObj spid="_x0000_s5564" name="Equation" r:id="rId10" imgW="1115280" imgH="447840" progId="Equation.3">
                  <p:embed/>
                </p:oleObj>
              </mc:Choice>
              <mc:Fallback>
                <p:oleObj name="Equation" r:id="rId10" imgW="1115280" imgH="44784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008" y="3933056"/>
                        <a:ext cx="21209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8"/>
          <p:cNvSpPr txBox="1">
            <a:spLocks/>
          </p:cNvSpPr>
          <p:nvPr/>
        </p:nvSpPr>
        <p:spPr>
          <a:xfrm>
            <a:off x="342901" y="5123656"/>
            <a:ext cx="3571874" cy="6096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sz="1600" dirty="0" smtClean="0"/>
              <a:t>PPMI(information, data) = log</a:t>
            </a:r>
            <a:r>
              <a:rPr lang="en-US" sz="1600" baseline="-25000" dirty="0" smtClean="0"/>
              <a:t>2</a:t>
            </a:r>
            <a:r>
              <a:rPr lang="en-US" sz="1600" dirty="0" smtClean="0"/>
              <a:t> (</a:t>
            </a:r>
            <a:endParaRPr lang="en-US" sz="1600" dirty="0"/>
          </a:p>
        </p:txBody>
      </p:sp>
      <p:sp>
        <p:nvSpPr>
          <p:cNvPr id="19" name="Content Placeholder 8"/>
          <p:cNvSpPr txBox="1">
            <a:spLocks/>
          </p:cNvSpPr>
          <p:nvPr/>
        </p:nvSpPr>
        <p:spPr bwMode="auto">
          <a:xfrm>
            <a:off x="3714750" y="5060156"/>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600" dirty="0" smtClean="0"/>
              <a:t>0.3399 </a:t>
            </a:r>
            <a:r>
              <a:rPr lang="en-US" sz="1600" dirty="0"/>
              <a:t>/</a:t>
            </a:r>
          </a:p>
        </p:txBody>
      </p:sp>
      <p:sp>
        <p:nvSpPr>
          <p:cNvPr id="20" name="Content Placeholder 8"/>
          <p:cNvSpPr txBox="1">
            <a:spLocks/>
          </p:cNvSpPr>
          <p:nvPr/>
        </p:nvSpPr>
        <p:spPr bwMode="auto">
          <a:xfrm>
            <a:off x="4679366" y="5060156"/>
            <a:ext cx="21214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600" dirty="0" smtClean="0"/>
              <a:t>(0.6575*0.4842</a:t>
            </a:r>
            <a:r>
              <a:rPr lang="en-US" sz="1600" dirty="0"/>
              <a:t>) )</a:t>
            </a:r>
          </a:p>
        </p:txBody>
      </p:sp>
      <p:sp>
        <p:nvSpPr>
          <p:cNvPr id="21" name="Content Placeholder 8"/>
          <p:cNvSpPr txBox="1">
            <a:spLocks/>
          </p:cNvSpPr>
          <p:nvPr/>
        </p:nvSpPr>
        <p:spPr bwMode="auto">
          <a:xfrm>
            <a:off x="6442492" y="5060156"/>
            <a:ext cx="172995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600" dirty="0"/>
              <a:t> = </a:t>
            </a:r>
            <a:r>
              <a:rPr lang="en-US" sz="1600" dirty="0" smtClean="0"/>
              <a:t>0.0944</a:t>
            </a:r>
            <a:endParaRPr lang="en-US" sz="1600" dirty="0"/>
          </a:p>
        </p:txBody>
      </p:sp>
      <p:sp>
        <p:nvSpPr>
          <p:cNvPr id="5" name="Footer Placeholder 4"/>
          <p:cNvSpPr>
            <a:spLocks noGrp="1"/>
          </p:cNvSpPr>
          <p:nvPr>
            <p:ph type="ftr" sz="quarter" idx="11"/>
          </p:nvPr>
        </p:nvSpPr>
        <p:spPr/>
        <p:txBody>
          <a:bodyPr/>
          <a:lstStyle/>
          <a:p>
            <a:r>
              <a:rPr lang="en-IN" smtClean="0"/>
              <a:t>NLP UNIT IV (C)SSG</a:t>
            </a:r>
            <a:endParaRPr lang="en-IN"/>
          </a:p>
        </p:txBody>
      </p:sp>
    </p:spTree>
    <p:extLst>
      <p:ext uri="{BB962C8B-B14F-4D97-AF65-F5344CB8AC3E}">
        <p14:creationId xmlns:p14="http://schemas.microsoft.com/office/powerpoint/2010/main" val="24329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7" grpId="0" build="p"/>
      <p:bldP spid="19"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1066800"/>
          </a:xfrm>
        </p:spPr>
        <p:txBody>
          <a:bodyPr>
            <a:normAutofit/>
          </a:bodyPr>
          <a:lstStyle/>
          <a:p>
            <a:r>
              <a:rPr lang="en-US" sz="2800" dirty="0"/>
              <a:t>Applications of the </a:t>
            </a:r>
            <a:r>
              <a:rPr lang="en-US" sz="2800" dirty="0" err="1"/>
              <a:t>tf-idf</a:t>
            </a:r>
            <a:r>
              <a:rPr lang="en-US" sz="2800" dirty="0"/>
              <a:t> or PPMI vector models</a:t>
            </a:r>
            <a:endParaRPr lang="en-IN" sz="2800" dirty="0"/>
          </a:p>
        </p:txBody>
      </p:sp>
      <p:sp>
        <p:nvSpPr>
          <p:cNvPr id="3" name="Content Placeholder 2"/>
          <p:cNvSpPr>
            <a:spLocks noGrp="1"/>
          </p:cNvSpPr>
          <p:nvPr>
            <p:ph idx="1"/>
          </p:nvPr>
        </p:nvSpPr>
        <p:spPr>
          <a:xfrm>
            <a:off x="457200" y="1988840"/>
            <a:ext cx="8229600" cy="4585696"/>
          </a:xfrm>
        </p:spPr>
        <p:txBody>
          <a:bodyPr>
            <a:normAutofit fontScale="77500" lnSpcReduction="20000"/>
          </a:bodyPr>
          <a:lstStyle/>
          <a:p>
            <a:pPr algn="just"/>
            <a:r>
              <a:rPr lang="en-US" dirty="0">
                <a:solidFill>
                  <a:srgbClr val="FF0000"/>
                </a:solidFill>
              </a:rPr>
              <a:t>The </a:t>
            </a:r>
            <a:r>
              <a:rPr lang="en-US" dirty="0" err="1">
                <a:solidFill>
                  <a:srgbClr val="FF0000"/>
                </a:solidFill>
              </a:rPr>
              <a:t>tf-idf</a:t>
            </a:r>
            <a:r>
              <a:rPr lang="en-US" dirty="0">
                <a:solidFill>
                  <a:srgbClr val="FF0000"/>
                </a:solidFill>
              </a:rPr>
              <a:t> model </a:t>
            </a:r>
            <a:r>
              <a:rPr lang="en-US" dirty="0"/>
              <a:t>of meaning is often used for document functions like deciding if two documents are </a:t>
            </a:r>
            <a:r>
              <a:rPr lang="en-US" dirty="0" smtClean="0"/>
              <a:t>similar.</a:t>
            </a:r>
          </a:p>
          <a:p>
            <a:pPr algn="just"/>
            <a:endParaRPr lang="en-US" dirty="0" smtClean="0"/>
          </a:p>
          <a:p>
            <a:pPr algn="just"/>
            <a:r>
              <a:rPr lang="en-US" dirty="0" smtClean="0"/>
              <a:t>Document similarity </a:t>
            </a:r>
            <a:r>
              <a:rPr lang="en-US" dirty="0"/>
              <a:t>is also useful for all sorts of </a:t>
            </a:r>
            <a:r>
              <a:rPr lang="en-US" dirty="0" smtClean="0"/>
              <a:t>applications: </a:t>
            </a:r>
          </a:p>
          <a:p>
            <a:pPr lvl="1" algn="just"/>
            <a:r>
              <a:rPr lang="en-US" dirty="0"/>
              <a:t>I</a:t>
            </a:r>
            <a:r>
              <a:rPr lang="en-US" dirty="0" smtClean="0"/>
              <a:t>nformation retrieval </a:t>
            </a:r>
          </a:p>
          <a:p>
            <a:pPr lvl="1" algn="just"/>
            <a:r>
              <a:rPr lang="en-US" dirty="0"/>
              <a:t>P</a:t>
            </a:r>
            <a:r>
              <a:rPr lang="en-US" dirty="0" smtClean="0"/>
              <a:t>lagiarism detection </a:t>
            </a:r>
          </a:p>
          <a:p>
            <a:pPr lvl="1" algn="just"/>
            <a:r>
              <a:rPr lang="en-US" dirty="0"/>
              <a:t>N</a:t>
            </a:r>
            <a:r>
              <a:rPr lang="en-US" dirty="0" smtClean="0"/>
              <a:t>ews </a:t>
            </a:r>
            <a:r>
              <a:rPr lang="en-US" dirty="0"/>
              <a:t>recommender </a:t>
            </a:r>
            <a:r>
              <a:rPr lang="en-US" dirty="0" smtClean="0"/>
              <a:t>systems</a:t>
            </a:r>
          </a:p>
          <a:p>
            <a:pPr lvl="1" algn="just"/>
            <a:r>
              <a:rPr lang="en-US" dirty="0" smtClean="0"/>
              <a:t>Even </a:t>
            </a:r>
            <a:r>
              <a:rPr lang="en-US" dirty="0"/>
              <a:t>for digital humanities tasks like comparing different versions of a text to see which are similar to each </a:t>
            </a:r>
            <a:r>
              <a:rPr lang="en-US" dirty="0" smtClean="0"/>
              <a:t>other.</a:t>
            </a:r>
          </a:p>
          <a:p>
            <a:pPr algn="just"/>
            <a:endParaRPr lang="en-US" dirty="0" smtClean="0"/>
          </a:p>
          <a:p>
            <a:pPr algn="just"/>
            <a:r>
              <a:rPr lang="en-US" dirty="0" smtClean="0"/>
              <a:t>Either </a:t>
            </a:r>
            <a:r>
              <a:rPr lang="en-US" dirty="0"/>
              <a:t>the </a:t>
            </a:r>
            <a:r>
              <a:rPr lang="en-US" dirty="0">
                <a:solidFill>
                  <a:srgbClr val="FF0000"/>
                </a:solidFill>
              </a:rPr>
              <a:t>PPMI model </a:t>
            </a:r>
            <a:r>
              <a:rPr lang="en-US" dirty="0"/>
              <a:t>or the </a:t>
            </a:r>
            <a:r>
              <a:rPr lang="en-US" dirty="0" err="1"/>
              <a:t>tf-idf</a:t>
            </a:r>
            <a:r>
              <a:rPr lang="en-US" dirty="0"/>
              <a:t> model can be used to compute word </a:t>
            </a:r>
            <a:r>
              <a:rPr lang="en-US" dirty="0" smtClean="0"/>
              <a:t>similarity</a:t>
            </a:r>
            <a:r>
              <a:rPr lang="en-US" dirty="0"/>
              <a:t>, for tasks </a:t>
            </a:r>
            <a:r>
              <a:rPr lang="en-US" dirty="0" smtClean="0"/>
              <a:t>like:</a:t>
            </a:r>
          </a:p>
          <a:p>
            <a:pPr lvl="1" algn="just"/>
            <a:r>
              <a:rPr lang="en-US" dirty="0"/>
              <a:t>F</a:t>
            </a:r>
            <a:r>
              <a:rPr lang="en-US" dirty="0" smtClean="0"/>
              <a:t>inding </a:t>
            </a:r>
            <a:r>
              <a:rPr lang="en-US" dirty="0"/>
              <a:t>word </a:t>
            </a:r>
            <a:r>
              <a:rPr lang="en-US" dirty="0" smtClean="0"/>
              <a:t>paraphrases</a:t>
            </a:r>
          </a:p>
          <a:p>
            <a:pPr lvl="1" algn="just"/>
            <a:r>
              <a:rPr lang="en-US" dirty="0"/>
              <a:t>T</a:t>
            </a:r>
            <a:r>
              <a:rPr lang="en-US" dirty="0" smtClean="0"/>
              <a:t>racking </a:t>
            </a:r>
            <a:r>
              <a:rPr lang="en-US" dirty="0"/>
              <a:t>changes in word </a:t>
            </a:r>
            <a:r>
              <a:rPr lang="en-US" dirty="0" smtClean="0"/>
              <a:t>meaning</a:t>
            </a:r>
            <a:endParaRPr lang="en-US" dirty="0"/>
          </a:p>
          <a:p>
            <a:pPr lvl="1" algn="just"/>
            <a:r>
              <a:rPr lang="en-US" dirty="0"/>
              <a:t>A</a:t>
            </a:r>
            <a:r>
              <a:rPr lang="en-US" dirty="0" smtClean="0"/>
              <a:t>utomatically </a:t>
            </a:r>
            <a:r>
              <a:rPr lang="en-US" dirty="0"/>
              <a:t>discovering meanings of words in different corpora. </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33</a:t>
            </a:fld>
            <a:endParaRPr lang="en-IN"/>
          </a:p>
        </p:txBody>
      </p:sp>
    </p:spTree>
    <p:extLst>
      <p:ext uri="{BB962C8B-B14F-4D97-AF65-F5344CB8AC3E}">
        <p14:creationId xmlns:p14="http://schemas.microsoft.com/office/powerpoint/2010/main" val="973403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1066800"/>
          </a:xfrm>
        </p:spPr>
        <p:txBody>
          <a:bodyPr/>
          <a:lstStyle/>
          <a:p>
            <a:r>
              <a:rPr lang="en-IN" dirty="0"/>
              <a:t>Word2vec</a:t>
            </a:r>
          </a:p>
        </p:txBody>
      </p:sp>
      <p:sp>
        <p:nvSpPr>
          <p:cNvPr id="3" name="Content Placeholder 2"/>
          <p:cNvSpPr>
            <a:spLocks noGrp="1"/>
          </p:cNvSpPr>
          <p:nvPr>
            <p:ph idx="1"/>
          </p:nvPr>
        </p:nvSpPr>
        <p:spPr>
          <a:xfrm>
            <a:off x="395536" y="1556792"/>
            <a:ext cx="8424936" cy="4725144"/>
          </a:xfrm>
        </p:spPr>
        <p:txBody>
          <a:bodyPr>
            <a:normAutofit fontScale="70000" lnSpcReduction="20000"/>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a:p>
            <a:endParaRPr lang="en-US" dirty="0" smtClean="0"/>
          </a:p>
          <a:p>
            <a:r>
              <a:rPr lang="en-US" dirty="0" smtClean="0">
                <a:solidFill>
                  <a:srgbClr val="FF0000"/>
                </a:solidFill>
              </a:rPr>
              <a:t>Dense </a:t>
            </a:r>
            <a:r>
              <a:rPr lang="en-US" dirty="0">
                <a:solidFill>
                  <a:srgbClr val="FF0000"/>
                </a:solidFill>
              </a:rPr>
              <a:t>vectors work better in every NLP task than </a:t>
            </a:r>
            <a:r>
              <a:rPr lang="en-US" dirty="0" smtClean="0">
                <a:solidFill>
                  <a:srgbClr val="FF0000"/>
                </a:solidFill>
              </a:rPr>
              <a:t>sparse vectors.</a:t>
            </a:r>
          </a:p>
          <a:p>
            <a:endParaRPr lang="en-US" dirty="0" smtClean="0">
              <a:solidFill>
                <a:srgbClr val="FF0000"/>
              </a:solidFill>
            </a:endParaRPr>
          </a:p>
          <a:p>
            <a:r>
              <a:rPr lang="en-US" dirty="0" smtClean="0"/>
              <a:t>Short </a:t>
            </a:r>
            <a:r>
              <a:rPr lang="en-US" dirty="0"/>
              <a:t>vectors may be easier to use as </a:t>
            </a:r>
            <a:r>
              <a:rPr lang="en-US" b="1" dirty="0"/>
              <a:t>features</a:t>
            </a:r>
            <a:r>
              <a:rPr lang="en-US" dirty="0"/>
              <a:t> in machine learning (fewer weights to </a:t>
            </a:r>
            <a:r>
              <a:rPr lang="en-US" dirty="0" smtClean="0"/>
              <a:t>tune)</a:t>
            </a:r>
          </a:p>
          <a:p>
            <a:endParaRPr lang="en-US" dirty="0" smtClean="0"/>
          </a:p>
          <a:p>
            <a:endParaRPr lang="en-US" dirty="0" smtClean="0"/>
          </a:p>
          <a:p>
            <a:r>
              <a:rPr lang="en-US" dirty="0"/>
              <a:t>Idea: </a:t>
            </a:r>
            <a:r>
              <a:rPr lang="en-US" b="1" dirty="0"/>
              <a:t>predict</a:t>
            </a:r>
            <a:r>
              <a:rPr lang="en-US" dirty="0"/>
              <a:t> rather than </a:t>
            </a:r>
            <a:r>
              <a:rPr lang="en-US" b="1" dirty="0" smtClean="0"/>
              <a:t>count</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34</a:t>
            </a:fld>
            <a:endParaRPr lang="en-IN"/>
          </a:p>
        </p:txBody>
      </p:sp>
    </p:spTree>
    <p:extLst>
      <p:ext uri="{BB962C8B-B14F-4D97-AF65-F5344CB8AC3E}">
        <p14:creationId xmlns:p14="http://schemas.microsoft.com/office/powerpoint/2010/main" val="1358994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1066800"/>
          </a:xfrm>
        </p:spPr>
        <p:txBody>
          <a:bodyPr/>
          <a:lstStyle/>
          <a:p>
            <a:r>
              <a:rPr lang="en-IN" dirty="0"/>
              <a:t>Word2vec</a:t>
            </a:r>
          </a:p>
        </p:txBody>
      </p:sp>
      <p:sp>
        <p:nvSpPr>
          <p:cNvPr id="3" name="Content Placeholder 2"/>
          <p:cNvSpPr>
            <a:spLocks noGrp="1"/>
          </p:cNvSpPr>
          <p:nvPr>
            <p:ph idx="1"/>
          </p:nvPr>
        </p:nvSpPr>
        <p:spPr>
          <a:xfrm>
            <a:off x="395536" y="1556792"/>
            <a:ext cx="8424936" cy="4725144"/>
          </a:xfrm>
        </p:spPr>
        <p:txBody>
          <a:bodyPr>
            <a:normAutofit/>
          </a:bodyPr>
          <a:lstStyle/>
          <a:p>
            <a:pPr>
              <a:lnSpc>
                <a:spcPct val="100000"/>
              </a:lnSpc>
            </a:pPr>
            <a:r>
              <a:rPr lang="en-US" sz="2400" dirty="0"/>
              <a:t>O</a:t>
            </a:r>
            <a:r>
              <a:rPr lang="en-US" sz="2400" dirty="0" smtClean="0"/>
              <a:t>ne </a:t>
            </a:r>
            <a:r>
              <a:rPr lang="en-US" sz="2400" dirty="0"/>
              <a:t>method for computing </a:t>
            </a:r>
            <a:r>
              <a:rPr lang="en-US" sz="2400" dirty="0" err="1"/>
              <a:t>embeddings</a:t>
            </a:r>
            <a:r>
              <a:rPr lang="en-US" sz="2400" dirty="0"/>
              <a:t>: </a:t>
            </a:r>
            <a:r>
              <a:rPr lang="en-US" sz="2400" dirty="0">
                <a:solidFill>
                  <a:srgbClr val="FF0000"/>
                </a:solidFill>
              </a:rPr>
              <a:t>skip-gram </a:t>
            </a:r>
            <a:r>
              <a:rPr lang="en-US" sz="2400" dirty="0" smtClean="0">
                <a:solidFill>
                  <a:srgbClr val="FF0000"/>
                </a:solidFill>
              </a:rPr>
              <a:t>with </a:t>
            </a:r>
            <a:r>
              <a:rPr lang="en-US" sz="2400" dirty="0">
                <a:solidFill>
                  <a:srgbClr val="FF0000"/>
                </a:solidFill>
              </a:rPr>
              <a:t>negative sampling</a:t>
            </a:r>
            <a:r>
              <a:rPr lang="en-US" sz="2400" dirty="0"/>
              <a:t>, sometimes called SGNS. </a:t>
            </a:r>
            <a:endParaRPr lang="en-US" sz="2400" dirty="0" smtClean="0"/>
          </a:p>
          <a:p>
            <a:pPr>
              <a:lnSpc>
                <a:spcPct val="100000"/>
              </a:lnSpc>
            </a:pPr>
            <a:r>
              <a:rPr lang="en-US" dirty="0"/>
              <a:t>The skip-gram algorithm is one </a:t>
            </a:r>
            <a:r>
              <a:rPr lang="en-US" dirty="0" smtClean="0"/>
              <a:t>of </a:t>
            </a:r>
            <a:r>
              <a:rPr lang="en-US" dirty="0"/>
              <a:t>two algorithms in a software package called </a:t>
            </a:r>
            <a:r>
              <a:rPr lang="en-US" dirty="0" smtClean="0"/>
              <a:t>word2vec</a:t>
            </a:r>
            <a:endParaRPr lang="en-US" dirty="0"/>
          </a:p>
          <a:p>
            <a:pPr>
              <a:lnSpc>
                <a:spcPct val="100000"/>
              </a:lnSpc>
            </a:pPr>
            <a:r>
              <a:rPr lang="en-US" dirty="0" smtClean="0"/>
              <a:t>Sometimes </a:t>
            </a:r>
            <a:r>
              <a:rPr lang="en-US" dirty="0"/>
              <a:t>the algorithm is loosely referred to as </a:t>
            </a:r>
            <a:r>
              <a:rPr lang="en-US" dirty="0" smtClean="0"/>
              <a:t>word2vec.</a:t>
            </a:r>
          </a:p>
          <a:p>
            <a:r>
              <a:rPr lang="en-US" dirty="0"/>
              <a:t>The word2vec methods are fast, efficient to train, and easily available online with code and </a:t>
            </a:r>
            <a:r>
              <a:rPr lang="en-US" dirty="0" err="1"/>
              <a:t>pretrained</a:t>
            </a:r>
            <a:r>
              <a:rPr lang="en-US" dirty="0"/>
              <a:t> </a:t>
            </a:r>
            <a:r>
              <a:rPr lang="en-US" dirty="0" err="1"/>
              <a:t>embeddings</a:t>
            </a:r>
            <a:r>
              <a:rPr lang="en-US" dirty="0" smtClean="0"/>
              <a:t>.</a:t>
            </a:r>
          </a:p>
          <a:p>
            <a:r>
              <a:rPr lang="en-US" dirty="0"/>
              <a:t>Word2vec </a:t>
            </a:r>
            <a:r>
              <a:rPr lang="en-US" dirty="0" err="1"/>
              <a:t>embeddings</a:t>
            </a:r>
            <a:r>
              <a:rPr lang="en-US" dirty="0"/>
              <a:t> are static </a:t>
            </a:r>
            <a:r>
              <a:rPr lang="en-US" dirty="0" err="1" smtClean="0"/>
              <a:t>embeddings</a:t>
            </a:r>
            <a:r>
              <a:rPr lang="en-US" dirty="0" smtClean="0"/>
              <a:t>.</a:t>
            </a:r>
          </a:p>
          <a:p>
            <a:pPr>
              <a:lnSpc>
                <a:spcPct val="100000"/>
              </a:lnSpc>
            </a:pP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35</a:t>
            </a:fld>
            <a:endParaRPr lang="en-IN"/>
          </a:p>
        </p:txBody>
      </p:sp>
    </p:spTree>
    <p:extLst>
      <p:ext uri="{BB962C8B-B14F-4D97-AF65-F5344CB8AC3E}">
        <p14:creationId xmlns:p14="http://schemas.microsoft.com/office/powerpoint/2010/main" val="186132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8F3F83-5178-9748-9912-E4A277048490}"/>
              </a:ext>
            </a:extLst>
          </p:cNvPr>
          <p:cNvSpPr>
            <a:spLocks noGrp="1"/>
          </p:cNvSpPr>
          <p:nvPr>
            <p:ph type="title"/>
          </p:nvPr>
        </p:nvSpPr>
        <p:spPr>
          <a:xfrm>
            <a:off x="457200" y="620688"/>
            <a:ext cx="8229600" cy="1066800"/>
          </a:xfrm>
        </p:spPr>
        <p:txBody>
          <a:bodyPr/>
          <a:lstStyle/>
          <a:p>
            <a:r>
              <a:rPr lang="en-IN" dirty="0" smtClean="0"/>
              <a:t>Word2vec: </a:t>
            </a:r>
            <a:r>
              <a:rPr lang="en-US" dirty="0" smtClean="0"/>
              <a:t>Skip-gram classifier</a:t>
            </a:r>
            <a:endParaRPr lang="en-US" dirty="0"/>
          </a:p>
        </p:txBody>
      </p:sp>
      <p:sp>
        <p:nvSpPr>
          <p:cNvPr id="3" name="Content Placeholder 2">
            <a:extLst>
              <a:ext uri="{FF2B5EF4-FFF2-40B4-BE49-F238E27FC236}">
                <a16:creationId xmlns="" xmlns:a16="http://schemas.microsoft.com/office/drawing/2014/main" id="{7750CA1F-2951-E24E-B20D-2F60E5E558B0}"/>
              </a:ext>
            </a:extLst>
          </p:cNvPr>
          <p:cNvSpPr>
            <a:spLocks noGrp="1"/>
          </p:cNvSpPr>
          <p:nvPr>
            <p:ph idx="1"/>
          </p:nvPr>
        </p:nvSpPr>
        <p:spPr>
          <a:xfrm>
            <a:off x="323529" y="1556792"/>
            <a:ext cx="8820472" cy="4615408"/>
          </a:xfrm>
        </p:spPr>
        <p:txBody>
          <a:bodyPr>
            <a:normAutofit/>
          </a:bodyPr>
          <a:lstStyle/>
          <a:p>
            <a:r>
              <a:rPr lang="en-US" sz="2000" dirty="0"/>
              <a:t>A probabilistic classifier, given </a:t>
            </a:r>
          </a:p>
          <a:p>
            <a:pPr marL="1100653" lvl="1" indent="-571500">
              <a:buFont typeface="Arial" panose="020B0604020202020204" pitchFamily="34" charset="0"/>
              <a:buChar char="•"/>
            </a:pPr>
            <a:r>
              <a:rPr lang="en-US" sz="2800" dirty="0"/>
              <a:t>a test target word </a:t>
            </a:r>
            <a:r>
              <a:rPr lang="en-US" sz="2800" i="1" dirty="0"/>
              <a:t>w </a:t>
            </a:r>
          </a:p>
          <a:p>
            <a:pPr marL="1100653" lvl="1" indent="-571500">
              <a:buFont typeface="Arial" panose="020B0604020202020204" pitchFamily="34" charset="0"/>
              <a:buChar char="•"/>
            </a:pPr>
            <a:r>
              <a:rPr lang="en-US" sz="2800" dirty="0"/>
              <a:t>its context window of </a:t>
            </a:r>
            <a:r>
              <a:rPr lang="en-US" sz="2800" i="1" dirty="0"/>
              <a:t>L </a:t>
            </a:r>
            <a:r>
              <a:rPr lang="en-US" sz="2800" dirty="0"/>
              <a:t>words </a:t>
            </a:r>
            <a:r>
              <a:rPr lang="en-US" sz="2800" i="1" dirty="0" smtClean="0"/>
              <a:t>c</a:t>
            </a:r>
            <a:r>
              <a:rPr lang="en-US" sz="2800" baseline="-25000" dirty="0" smtClean="0"/>
              <a:t>1:</a:t>
            </a:r>
            <a:r>
              <a:rPr lang="en-US" sz="2800" i="1" baseline="-25000" dirty="0" smtClean="0"/>
              <a:t>L</a:t>
            </a:r>
          </a:p>
          <a:p>
            <a:pPr marL="1100653" lvl="1" indent="-571500">
              <a:buFont typeface="Arial" panose="020B0604020202020204" pitchFamily="34" charset="0"/>
              <a:buChar char="•"/>
            </a:pPr>
            <a:endParaRPr lang="en-US" sz="2800" dirty="0"/>
          </a:p>
          <a:p>
            <a:r>
              <a:rPr lang="en-US" sz="2000" dirty="0"/>
              <a:t>Estimates probability that w occurs in this window based on similarity of w (embeddings) to </a:t>
            </a:r>
            <a:r>
              <a:rPr lang="en-US" sz="3200" i="1" dirty="0"/>
              <a:t>c</a:t>
            </a:r>
            <a:r>
              <a:rPr lang="en-US" sz="3200" baseline="-25000" dirty="0"/>
              <a:t>1:</a:t>
            </a:r>
            <a:r>
              <a:rPr lang="en-US" sz="3200" i="1" baseline="-25000" dirty="0"/>
              <a:t>L</a:t>
            </a:r>
            <a:r>
              <a:rPr lang="en-US" sz="3200" dirty="0"/>
              <a:t> </a:t>
            </a:r>
            <a:r>
              <a:rPr lang="en-US" sz="2000" dirty="0"/>
              <a:t>(embeddings).</a:t>
            </a:r>
          </a:p>
          <a:p>
            <a:endParaRPr lang="en-US" sz="2000" dirty="0"/>
          </a:p>
          <a:p>
            <a:r>
              <a:rPr lang="en-US" sz="2000" dirty="0"/>
              <a:t>To compute this, we just need embeddings for all the words.</a:t>
            </a:r>
          </a:p>
        </p:txBody>
      </p:sp>
    </p:spTree>
    <p:extLst>
      <p:ext uri="{BB962C8B-B14F-4D97-AF65-F5344CB8AC3E}">
        <p14:creationId xmlns:p14="http://schemas.microsoft.com/office/powerpoint/2010/main" val="291677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1066800"/>
          </a:xfrm>
        </p:spPr>
        <p:txBody>
          <a:bodyPr/>
          <a:lstStyle/>
          <a:p>
            <a:r>
              <a:rPr lang="en-IN" dirty="0"/>
              <a:t>Word2vec: </a:t>
            </a:r>
            <a:r>
              <a:rPr lang="en-US" dirty="0"/>
              <a:t>Skip-gram classifier</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37</a:t>
            </a:fld>
            <a:endParaRPr lang="en-IN"/>
          </a:p>
        </p:txBody>
      </p:sp>
      <p:pic>
        <p:nvPicPr>
          <p:cNvPr id="6" name="Content Placeholder 4">
            <a:extLst>
              <a:ext uri="{FF2B5EF4-FFF2-40B4-BE49-F238E27FC236}">
                <a16:creationId xmlns="" xmlns:a16="http://schemas.microsoft.com/office/drawing/2014/main" id="{7382CE1D-DA01-A84B-9AA2-2A131B5FD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52599"/>
            <a:ext cx="7358623" cy="5105401"/>
          </a:xfrm>
          <a:prstGeom prst="rect">
            <a:avLst/>
          </a:prstGeom>
        </p:spPr>
      </p:pic>
    </p:spTree>
    <p:extLst>
      <p:ext uri="{BB962C8B-B14F-4D97-AF65-F5344CB8AC3E}">
        <p14:creationId xmlns:p14="http://schemas.microsoft.com/office/powerpoint/2010/main" val="2749710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066800"/>
          </a:xfrm>
        </p:spPr>
        <p:txBody>
          <a:bodyPr/>
          <a:lstStyle/>
          <a:p>
            <a:r>
              <a:rPr lang="en-IN" dirty="0"/>
              <a:t>Visualizing </a:t>
            </a:r>
            <a:r>
              <a:rPr lang="en-IN" dirty="0" err="1"/>
              <a:t>Embeddings</a:t>
            </a:r>
            <a:endParaRPr lang="en-IN" dirty="0"/>
          </a:p>
        </p:txBody>
      </p:sp>
      <p:sp>
        <p:nvSpPr>
          <p:cNvPr id="3" name="Content Placeholder 2"/>
          <p:cNvSpPr>
            <a:spLocks noGrp="1"/>
          </p:cNvSpPr>
          <p:nvPr>
            <p:ph idx="1"/>
          </p:nvPr>
        </p:nvSpPr>
        <p:spPr>
          <a:xfrm>
            <a:off x="457200" y="1628800"/>
            <a:ext cx="8229600" cy="4945736"/>
          </a:xfrm>
        </p:spPr>
        <p:txBody>
          <a:bodyPr>
            <a:normAutofit fontScale="92500" lnSpcReduction="10000"/>
          </a:bodyPr>
          <a:lstStyle/>
          <a:p>
            <a:pPr algn="just"/>
            <a:r>
              <a:rPr lang="en-US" dirty="0"/>
              <a:t>Visualizing </a:t>
            </a:r>
            <a:r>
              <a:rPr lang="en-US" dirty="0" err="1"/>
              <a:t>embeddings</a:t>
            </a:r>
            <a:r>
              <a:rPr lang="en-US" dirty="0"/>
              <a:t> is an important goal in helping understand, apply, and improve these models of word meaning</a:t>
            </a:r>
            <a:r>
              <a:rPr lang="en-US" dirty="0" smtClean="0"/>
              <a:t>.</a:t>
            </a:r>
          </a:p>
          <a:p>
            <a:pPr algn="just"/>
            <a:endParaRPr lang="en-US" dirty="0" smtClean="0"/>
          </a:p>
          <a:p>
            <a:pPr algn="just"/>
            <a:r>
              <a:rPr lang="en-US" dirty="0"/>
              <a:t>The simplest way to visualize the meaning of a word w embedded in a space is to list the most similar words to w by sorting the vectors for all words in the vocabulary by their cosine with the vector for w. </a:t>
            </a:r>
            <a:endParaRPr lang="en-US" dirty="0" smtClean="0"/>
          </a:p>
          <a:p>
            <a:pPr algn="just"/>
            <a:endParaRPr lang="en-US" dirty="0"/>
          </a:p>
          <a:p>
            <a:pPr algn="just"/>
            <a:r>
              <a:rPr lang="en-US" dirty="0" smtClean="0"/>
              <a:t>For </a:t>
            </a:r>
            <a:r>
              <a:rPr lang="en-US" dirty="0"/>
              <a:t>example the 7 closest words to frog using the </a:t>
            </a:r>
            <a:r>
              <a:rPr lang="en-US" dirty="0" err="1"/>
              <a:t>GloVe</a:t>
            </a:r>
            <a:r>
              <a:rPr lang="en-US" dirty="0"/>
              <a:t> </a:t>
            </a:r>
            <a:r>
              <a:rPr lang="en-US" dirty="0" err="1"/>
              <a:t>embeddings</a:t>
            </a:r>
            <a:r>
              <a:rPr lang="en-US" dirty="0"/>
              <a:t> are: </a:t>
            </a:r>
            <a:endParaRPr lang="en-US" dirty="0" smtClean="0"/>
          </a:p>
          <a:p>
            <a:pPr lvl="1" algn="just"/>
            <a:r>
              <a:rPr lang="en-US" dirty="0" smtClean="0"/>
              <a:t>frogs</a:t>
            </a:r>
            <a:r>
              <a:rPr lang="en-US" dirty="0"/>
              <a:t>, toad, </a:t>
            </a:r>
            <a:r>
              <a:rPr lang="en-US" dirty="0" err="1"/>
              <a:t>litoria</a:t>
            </a:r>
            <a:r>
              <a:rPr lang="en-US" dirty="0"/>
              <a:t>, </a:t>
            </a:r>
            <a:r>
              <a:rPr lang="en-US" dirty="0" err="1"/>
              <a:t>leptodactylidae</a:t>
            </a:r>
            <a:r>
              <a:rPr lang="en-US" dirty="0"/>
              <a:t>, </a:t>
            </a:r>
            <a:r>
              <a:rPr lang="en-US" dirty="0" err="1"/>
              <a:t>rana</a:t>
            </a:r>
            <a:r>
              <a:rPr lang="en-US" dirty="0"/>
              <a:t>, lizard, and </a:t>
            </a:r>
            <a:r>
              <a:rPr lang="en-US" dirty="0" err="1"/>
              <a:t>eleutherodactylus</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38</a:t>
            </a:fld>
            <a:endParaRPr lang="en-IN"/>
          </a:p>
        </p:txBody>
      </p:sp>
    </p:spTree>
    <p:extLst>
      <p:ext uri="{BB962C8B-B14F-4D97-AF65-F5344CB8AC3E}">
        <p14:creationId xmlns:p14="http://schemas.microsoft.com/office/powerpoint/2010/main" val="687818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066800"/>
          </a:xfrm>
        </p:spPr>
        <p:txBody>
          <a:bodyPr/>
          <a:lstStyle/>
          <a:p>
            <a:r>
              <a:rPr lang="en-IN" dirty="0"/>
              <a:t>Visualizing </a:t>
            </a:r>
            <a:r>
              <a:rPr lang="en-IN" dirty="0" err="1"/>
              <a:t>Embeddings</a:t>
            </a:r>
            <a:endParaRPr lang="en-IN" dirty="0"/>
          </a:p>
        </p:txBody>
      </p:sp>
      <p:sp>
        <p:nvSpPr>
          <p:cNvPr id="3" name="Content Placeholder 2"/>
          <p:cNvSpPr>
            <a:spLocks noGrp="1"/>
          </p:cNvSpPr>
          <p:nvPr>
            <p:ph idx="1"/>
          </p:nvPr>
        </p:nvSpPr>
        <p:spPr>
          <a:xfrm>
            <a:off x="457200" y="1628800"/>
            <a:ext cx="3826768" cy="4945736"/>
          </a:xfrm>
        </p:spPr>
        <p:txBody>
          <a:bodyPr>
            <a:normAutofit/>
          </a:bodyPr>
          <a:lstStyle/>
          <a:p>
            <a:pPr marL="109728" indent="0" algn="just">
              <a:buNone/>
            </a:pPr>
            <a:r>
              <a:rPr lang="en-US" sz="1800" dirty="0"/>
              <a:t>A</a:t>
            </a:r>
            <a:r>
              <a:rPr lang="en-US" sz="1800" dirty="0" smtClean="0"/>
              <a:t>nother </a:t>
            </a:r>
            <a:r>
              <a:rPr lang="en-US" sz="1800" dirty="0"/>
              <a:t>visualization method is to use a clustering algorithm to show </a:t>
            </a:r>
            <a:r>
              <a:rPr lang="en-US" sz="1800" dirty="0">
                <a:solidFill>
                  <a:srgbClr val="FF0000"/>
                </a:solidFill>
              </a:rPr>
              <a:t>a hierarchical representation </a:t>
            </a:r>
            <a:r>
              <a:rPr lang="en-US" sz="1800" dirty="0"/>
              <a:t>of which words are similar to others in the embedding space.</a:t>
            </a:r>
            <a:endParaRPr lang="en-IN" sz="1800"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39</a:t>
            </a:fld>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0438"/>
            <a:ext cx="4320480" cy="544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767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t>Each </a:t>
            </a:r>
            <a:r>
              <a:rPr lang="en-US" dirty="0"/>
              <a:t>lemma can have multiple meanings. </a:t>
            </a:r>
            <a:endParaRPr lang="en-US" dirty="0" smtClean="0"/>
          </a:p>
          <a:p>
            <a:pPr algn="just"/>
            <a:r>
              <a:rPr lang="en-US" dirty="0" smtClean="0"/>
              <a:t>Each </a:t>
            </a:r>
            <a:r>
              <a:rPr lang="en-US" dirty="0"/>
              <a:t>of these aspects of the meaning </a:t>
            </a:r>
            <a:r>
              <a:rPr lang="en-US" dirty="0" smtClean="0"/>
              <a:t>is called </a:t>
            </a:r>
            <a:r>
              <a:rPr lang="en-US" dirty="0" smtClean="0">
                <a:solidFill>
                  <a:srgbClr val="FF0000"/>
                </a:solidFill>
              </a:rPr>
              <a:t>word </a:t>
            </a:r>
            <a:r>
              <a:rPr lang="en-US" dirty="0">
                <a:solidFill>
                  <a:srgbClr val="FF0000"/>
                </a:solidFill>
              </a:rPr>
              <a:t>sense</a:t>
            </a:r>
            <a:r>
              <a:rPr lang="en-US" dirty="0" smtClean="0"/>
              <a:t>.</a:t>
            </a:r>
          </a:p>
          <a:p>
            <a:pPr algn="just"/>
            <a:endParaRPr lang="en-US" dirty="0" smtClean="0"/>
          </a:p>
          <a:p>
            <a:pPr algn="just"/>
            <a:r>
              <a:rPr lang="en-US" dirty="0"/>
              <a:t>Example: the lemma </a:t>
            </a:r>
            <a:r>
              <a:rPr lang="en-US" i="1" dirty="0"/>
              <a:t>mouse</a:t>
            </a:r>
            <a:r>
              <a:rPr lang="en-US" dirty="0"/>
              <a:t> can refer to the </a:t>
            </a:r>
            <a:r>
              <a:rPr lang="en-US" i="1" dirty="0"/>
              <a:t>rodent</a:t>
            </a:r>
            <a:r>
              <a:rPr lang="en-US" dirty="0"/>
              <a:t> or the </a:t>
            </a:r>
            <a:r>
              <a:rPr lang="en-US" i="1" dirty="0"/>
              <a:t>cursor control device</a:t>
            </a:r>
            <a:r>
              <a:rPr lang="en-US" dirty="0" smtClean="0"/>
              <a:t>.</a:t>
            </a:r>
          </a:p>
          <a:p>
            <a:pPr algn="just"/>
            <a:endParaRPr lang="en-US" dirty="0" smtClean="0"/>
          </a:p>
          <a:p>
            <a:pPr algn="just"/>
            <a:r>
              <a:rPr lang="en-US" dirty="0"/>
              <a:t>The fact that lemmas can be </a:t>
            </a:r>
            <a:r>
              <a:rPr lang="en-US" dirty="0" err="1">
                <a:solidFill>
                  <a:srgbClr val="FF0000"/>
                </a:solidFill>
              </a:rPr>
              <a:t>polysemous</a:t>
            </a:r>
            <a:r>
              <a:rPr lang="en-US" dirty="0">
                <a:solidFill>
                  <a:srgbClr val="FF0000"/>
                </a:solidFill>
              </a:rPr>
              <a:t> </a:t>
            </a:r>
            <a:r>
              <a:rPr lang="en-US" dirty="0"/>
              <a:t>(have multiple senses) can make interpretation </a:t>
            </a:r>
            <a:r>
              <a:rPr lang="en-US" dirty="0" smtClean="0"/>
              <a:t>difficult.</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4</a:t>
            </a:fld>
            <a:endParaRPr lang="en-IN"/>
          </a:p>
        </p:txBody>
      </p:sp>
    </p:spTree>
    <p:extLst>
      <p:ext uri="{BB962C8B-B14F-4D97-AF65-F5344CB8AC3E}">
        <p14:creationId xmlns:p14="http://schemas.microsoft.com/office/powerpoint/2010/main" val="2034854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066800"/>
          </a:xfrm>
        </p:spPr>
        <p:txBody>
          <a:bodyPr/>
          <a:lstStyle/>
          <a:p>
            <a:r>
              <a:rPr lang="en-IN" dirty="0"/>
              <a:t>Visualizing </a:t>
            </a:r>
            <a:r>
              <a:rPr lang="en-IN" dirty="0" err="1"/>
              <a:t>Embeddings</a:t>
            </a:r>
            <a:endParaRPr lang="en-IN" dirty="0"/>
          </a:p>
        </p:txBody>
      </p:sp>
      <p:sp>
        <p:nvSpPr>
          <p:cNvPr id="3" name="Content Placeholder 2"/>
          <p:cNvSpPr>
            <a:spLocks noGrp="1"/>
          </p:cNvSpPr>
          <p:nvPr>
            <p:ph idx="1"/>
          </p:nvPr>
        </p:nvSpPr>
        <p:spPr>
          <a:xfrm>
            <a:off x="457200" y="1628800"/>
            <a:ext cx="3826768" cy="4945736"/>
          </a:xfrm>
        </p:spPr>
        <p:txBody>
          <a:bodyPr>
            <a:normAutofit/>
          </a:bodyPr>
          <a:lstStyle/>
          <a:p>
            <a:pPr marL="109728" indent="0" algn="just">
              <a:buNone/>
            </a:pPr>
            <a:r>
              <a:rPr lang="en-US" sz="1800" dirty="0"/>
              <a:t>T</a:t>
            </a:r>
            <a:r>
              <a:rPr lang="en-US" sz="1800" dirty="0" smtClean="0"/>
              <a:t>he </a:t>
            </a:r>
            <a:r>
              <a:rPr lang="en-US" sz="1800" dirty="0"/>
              <a:t>most common visualization </a:t>
            </a:r>
            <a:r>
              <a:rPr lang="en-US" sz="1800" dirty="0" smtClean="0"/>
              <a:t>method is </a:t>
            </a:r>
          </a:p>
          <a:p>
            <a:pPr marL="109728" indent="0" algn="just">
              <a:buNone/>
            </a:pPr>
            <a:r>
              <a:rPr lang="en-US" sz="1800" dirty="0" smtClean="0"/>
              <a:t>to </a:t>
            </a:r>
            <a:r>
              <a:rPr lang="en-US" sz="1800" dirty="0"/>
              <a:t>project the 100 dimensions of a word down into </a:t>
            </a:r>
            <a:r>
              <a:rPr lang="en-US" sz="1800" dirty="0" smtClean="0"/>
              <a:t>2 </a:t>
            </a:r>
            <a:r>
              <a:rPr lang="en-US" sz="1800" dirty="0"/>
              <a:t>dimensions</a:t>
            </a:r>
            <a:endParaRPr lang="en-IN" sz="1800"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40</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12776"/>
            <a:ext cx="4392135"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6" y="3068960"/>
            <a:ext cx="712628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483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8229600" cy="1066800"/>
          </a:xfrm>
        </p:spPr>
        <p:txBody>
          <a:bodyPr>
            <a:normAutofit fontScale="90000"/>
          </a:bodyPr>
          <a:lstStyle/>
          <a:p>
            <a:r>
              <a:rPr lang="en-IN" dirty="0"/>
              <a:t>Semantic properties of </a:t>
            </a:r>
            <a:r>
              <a:rPr lang="en-IN" dirty="0" err="1"/>
              <a:t>embeddings</a:t>
            </a:r>
            <a:r>
              <a:rPr lang="en-IN" dirty="0"/>
              <a:t> </a:t>
            </a:r>
          </a:p>
        </p:txBody>
      </p:sp>
      <p:sp>
        <p:nvSpPr>
          <p:cNvPr id="3" name="Content Placeholder 2"/>
          <p:cNvSpPr>
            <a:spLocks noGrp="1"/>
          </p:cNvSpPr>
          <p:nvPr>
            <p:ph idx="1"/>
          </p:nvPr>
        </p:nvSpPr>
        <p:spPr>
          <a:xfrm>
            <a:off x="457200" y="1484784"/>
            <a:ext cx="8229600" cy="5089752"/>
          </a:xfrm>
        </p:spPr>
        <p:txBody>
          <a:bodyPr>
            <a:normAutofit lnSpcReduction="10000"/>
          </a:bodyPr>
          <a:lstStyle/>
          <a:p>
            <a:r>
              <a:rPr lang="en-US" dirty="0">
                <a:solidFill>
                  <a:srgbClr val="FF0000"/>
                </a:solidFill>
              </a:rPr>
              <a:t>Different types of similarity or association</a:t>
            </a:r>
            <a:r>
              <a:rPr lang="en-US" dirty="0" smtClean="0">
                <a:solidFill>
                  <a:srgbClr val="FF0000"/>
                </a:solidFill>
              </a:rPr>
              <a:t>:</a:t>
            </a:r>
          </a:p>
          <a:p>
            <a:pPr lvl="1"/>
            <a:r>
              <a:rPr lang="en-US" dirty="0" smtClean="0"/>
              <a:t>Two </a:t>
            </a:r>
            <a:r>
              <a:rPr lang="en-US" dirty="0"/>
              <a:t>kinds of similarity or association between words </a:t>
            </a:r>
            <a:endParaRPr lang="en-US" dirty="0" smtClean="0"/>
          </a:p>
          <a:p>
            <a:pPr lvl="1"/>
            <a:r>
              <a:rPr lang="en-US" dirty="0"/>
              <a:t>Two words have </a:t>
            </a:r>
            <a:r>
              <a:rPr lang="en-US" dirty="0">
                <a:solidFill>
                  <a:srgbClr val="FF0000"/>
                </a:solidFill>
              </a:rPr>
              <a:t>first-order co-occurrence </a:t>
            </a:r>
            <a:r>
              <a:rPr lang="en-US" dirty="0"/>
              <a:t>(sometimes called syntagmatic association) if they are typically nearby each other. </a:t>
            </a:r>
            <a:endParaRPr lang="en-US" dirty="0" smtClean="0"/>
          </a:p>
          <a:p>
            <a:pPr lvl="2"/>
            <a:r>
              <a:rPr lang="en-US" dirty="0" smtClean="0"/>
              <a:t>Thus </a:t>
            </a:r>
            <a:r>
              <a:rPr lang="en-US" dirty="0"/>
              <a:t>wrote is a first-order associate of book or poem. </a:t>
            </a:r>
            <a:endParaRPr lang="en-US" dirty="0" smtClean="0"/>
          </a:p>
          <a:p>
            <a:pPr lvl="1"/>
            <a:r>
              <a:rPr lang="en-US" dirty="0"/>
              <a:t>Two words have </a:t>
            </a:r>
            <a:r>
              <a:rPr lang="en-US" dirty="0">
                <a:solidFill>
                  <a:srgbClr val="FF0000"/>
                </a:solidFill>
              </a:rPr>
              <a:t>second-order co-occurrence </a:t>
            </a:r>
            <a:r>
              <a:rPr lang="en-US" dirty="0"/>
              <a:t>(sometimes called </a:t>
            </a:r>
            <a:r>
              <a:rPr lang="en-US" dirty="0">
                <a:solidFill>
                  <a:srgbClr val="0070C0"/>
                </a:solidFill>
              </a:rPr>
              <a:t>paradigmatic association</a:t>
            </a:r>
            <a:r>
              <a:rPr lang="en-US" dirty="0"/>
              <a:t>) if they have similar neighbors. </a:t>
            </a:r>
            <a:endParaRPr lang="en-US" dirty="0" smtClean="0"/>
          </a:p>
          <a:p>
            <a:pPr lvl="2"/>
            <a:r>
              <a:rPr lang="en-US" dirty="0" smtClean="0"/>
              <a:t>Thus </a:t>
            </a:r>
            <a:r>
              <a:rPr lang="en-US" dirty="0"/>
              <a:t>wrote is a second-order associate of words like said or remarked. </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41</a:t>
            </a:fld>
            <a:endParaRPr lang="en-IN"/>
          </a:p>
        </p:txBody>
      </p:sp>
    </p:spTree>
    <p:extLst>
      <p:ext uri="{BB962C8B-B14F-4D97-AF65-F5344CB8AC3E}">
        <p14:creationId xmlns:p14="http://schemas.microsoft.com/office/powerpoint/2010/main" val="1293959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8229600" cy="1066800"/>
          </a:xfrm>
        </p:spPr>
        <p:txBody>
          <a:bodyPr>
            <a:normAutofit fontScale="90000"/>
          </a:bodyPr>
          <a:lstStyle/>
          <a:p>
            <a:r>
              <a:rPr lang="en-IN" dirty="0"/>
              <a:t>Semantic properties of </a:t>
            </a:r>
            <a:r>
              <a:rPr lang="en-IN" dirty="0" err="1"/>
              <a:t>embeddings</a:t>
            </a:r>
            <a:r>
              <a:rPr lang="en-IN" dirty="0"/>
              <a:t> </a:t>
            </a:r>
          </a:p>
        </p:txBody>
      </p:sp>
      <p:sp>
        <p:nvSpPr>
          <p:cNvPr id="3" name="Content Placeholder 2"/>
          <p:cNvSpPr>
            <a:spLocks noGrp="1"/>
          </p:cNvSpPr>
          <p:nvPr>
            <p:ph idx="1"/>
          </p:nvPr>
        </p:nvSpPr>
        <p:spPr>
          <a:xfrm>
            <a:off x="457200" y="1484784"/>
            <a:ext cx="8229600" cy="5089752"/>
          </a:xfrm>
        </p:spPr>
        <p:txBody>
          <a:bodyPr>
            <a:normAutofit/>
          </a:bodyPr>
          <a:lstStyle/>
          <a:p>
            <a:pPr algn="just"/>
            <a:r>
              <a:rPr lang="en-IN" dirty="0">
                <a:solidFill>
                  <a:srgbClr val="FF0000"/>
                </a:solidFill>
              </a:rPr>
              <a:t>Analogy/Relational Similarity: </a:t>
            </a:r>
            <a:endParaRPr lang="en-IN" dirty="0" smtClean="0">
              <a:solidFill>
                <a:srgbClr val="FF0000"/>
              </a:solidFill>
            </a:endParaRPr>
          </a:p>
          <a:p>
            <a:pPr lvl="1" algn="just"/>
            <a:r>
              <a:rPr lang="en-US" dirty="0"/>
              <a:t>Another semantic property of </a:t>
            </a:r>
            <a:r>
              <a:rPr lang="en-US" dirty="0" err="1"/>
              <a:t>embeddings</a:t>
            </a:r>
            <a:r>
              <a:rPr lang="en-US" dirty="0"/>
              <a:t> is </a:t>
            </a:r>
            <a:r>
              <a:rPr lang="en-US" dirty="0" smtClean="0"/>
              <a:t>their ability </a:t>
            </a:r>
            <a:r>
              <a:rPr lang="en-US" dirty="0"/>
              <a:t>to capture relational meanings</a:t>
            </a:r>
            <a:r>
              <a:rPr lang="en-US" dirty="0" smtClean="0"/>
              <a:t>.</a:t>
            </a:r>
          </a:p>
          <a:p>
            <a:pPr lvl="1" algn="just"/>
            <a:endParaRPr lang="en-US" dirty="0" smtClean="0"/>
          </a:p>
          <a:p>
            <a:pPr lvl="1" algn="just"/>
            <a:r>
              <a:rPr lang="en-US" dirty="0" smtClean="0"/>
              <a:t>In </a:t>
            </a:r>
            <a:r>
              <a:rPr lang="en-US" dirty="0"/>
              <a:t>an important early vector space model of cognition</a:t>
            </a:r>
            <a:r>
              <a:rPr lang="en-US" dirty="0" smtClean="0"/>
              <a:t>, </a:t>
            </a:r>
            <a:r>
              <a:rPr lang="en-IN" dirty="0"/>
              <a:t>proposed the parallelogram </a:t>
            </a:r>
            <a:r>
              <a:rPr lang="en-IN" dirty="0" smtClean="0"/>
              <a:t>model </a:t>
            </a:r>
            <a:r>
              <a:rPr lang="en-US" dirty="0"/>
              <a:t>for solving simple analogy problems of the form a is to b as a* is to what?.</a:t>
            </a:r>
            <a:endParaRPr lang="en-IN" dirty="0" smtClean="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42</a:t>
            </a:fld>
            <a:endParaRPr lang="en-IN"/>
          </a:p>
        </p:txBody>
      </p:sp>
    </p:spTree>
    <p:extLst>
      <p:ext uri="{BB962C8B-B14F-4D97-AF65-F5344CB8AC3E}">
        <p14:creationId xmlns:p14="http://schemas.microsoft.com/office/powerpoint/2010/main" val="1903869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2064"/>
            <a:ext cx="8229600" cy="1143000"/>
          </a:xfrm>
        </p:spPr>
        <p:txBody>
          <a:bodyPr/>
          <a:lstStyle/>
          <a:p>
            <a:pPr algn="ctr"/>
            <a:r>
              <a:rPr lang="en-US" b="1" dirty="0" smtClean="0">
                <a:solidFill>
                  <a:srgbClr val="FF0000"/>
                </a:solidFill>
              </a:rPr>
              <a:t>End of UNIT IV</a:t>
            </a:r>
            <a:endParaRPr lang="en-IN" b="1" dirty="0">
              <a:solidFill>
                <a:srgbClr val="FF0000"/>
              </a:solidFill>
            </a:endParaRPr>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43</a:t>
            </a:fld>
            <a:endParaRPr lang="en-IN"/>
          </a:p>
        </p:txBody>
      </p:sp>
    </p:spTree>
    <p:extLst>
      <p:ext uri="{BB962C8B-B14F-4D97-AF65-F5344CB8AC3E}">
        <p14:creationId xmlns:p14="http://schemas.microsoft.com/office/powerpoint/2010/main" val="234994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US" dirty="0">
                <a:solidFill>
                  <a:srgbClr val="FF0000"/>
                </a:solidFill>
              </a:rPr>
              <a:t>Synonymy </a:t>
            </a:r>
            <a:r>
              <a:rPr lang="en-US" dirty="0"/>
              <a:t>One important component of word meaning is the relationship </a:t>
            </a:r>
            <a:r>
              <a:rPr lang="en-US" dirty="0" smtClean="0"/>
              <a:t>between </a:t>
            </a:r>
            <a:r>
              <a:rPr lang="en-US" dirty="0"/>
              <a:t>word senses</a:t>
            </a:r>
            <a:r>
              <a:rPr lang="en-US" dirty="0" smtClean="0"/>
              <a:t>.</a:t>
            </a:r>
          </a:p>
          <a:p>
            <a:pPr algn="just"/>
            <a:r>
              <a:rPr lang="en-US" dirty="0" smtClean="0"/>
              <a:t>When </a:t>
            </a:r>
            <a:r>
              <a:rPr lang="en-US" dirty="0"/>
              <a:t>one word has a sense whose meaning is identical to a sense of another word, or nearly identical, we say the two senses of those two words are </a:t>
            </a:r>
            <a:r>
              <a:rPr lang="en-US" dirty="0">
                <a:solidFill>
                  <a:srgbClr val="FF0000"/>
                </a:solidFill>
              </a:rPr>
              <a:t>synonyms</a:t>
            </a:r>
            <a:r>
              <a:rPr lang="en-US" dirty="0" smtClean="0"/>
              <a:t>.</a:t>
            </a:r>
          </a:p>
          <a:p>
            <a:pPr lvl="1" algn="just"/>
            <a:r>
              <a:rPr lang="en-US" dirty="0"/>
              <a:t>Synonyms include such pairs as </a:t>
            </a:r>
            <a:r>
              <a:rPr lang="en-US" dirty="0" smtClean="0"/>
              <a:t>couch/sofa, vomit/throw up, car/automobile</a:t>
            </a:r>
          </a:p>
          <a:p>
            <a:pPr lvl="1" algn="just"/>
            <a:endParaRPr lang="en-US" dirty="0" smtClean="0"/>
          </a:p>
          <a:p>
            <a:pPr algn="just"/>
            <a:r>
              <a:rPr lang="en-US" dirty="0" smtClean="0">
                <a:solidFill>
                  <a:srgbClr val="FF0000"/>
                </a:solidFill>
              </a:rPr>
              <a:t>Definition: Synonymy is </a:t>
            </a:r>
            <a:r>
              <a:rPr lang="en-US" dirty="0">
                <a:solidFill>
                  <a:srgbClr val="FF0000"/>
                </a:solidFill>
              </a:rPr>
              <a:t>that two words are synonymous if they are substitutable for one another</a:t>
            </a:r>
            <a:r>
              <a:rPr lang="en-US" dirty="0"/>
              <a:t> in any sentence without changing the </a:t>
            </a:r>
            <a:r>
              <a:rPr lang="en-US" i="1" dirty="0"/>
              <a:t>truth conditions </a:t>
            </a:r>
            <a:r>
              <a:rPr lang="en-US" dirty="0"/>
              <a:t>of the sentence, the situations in which the sentence would be true. </a:t>
            </a:r>
            <a:endParaRPr lang="en-US" dirty="0" smtClean="0"/>
          </a:p>
          <a:p>
            <a:pPr algn="just"/>
            <a:endParaRPr lang="en-US" dirty="0" smtClean="0"/>
          </a:p>
          <a:p>
            <a:pPr algn="just"/>
            <a:r>
              <a:rPr lang="en-US" dirty="0" smtClean="0"/>
              <a:t>In </a:t>
            </a:r>
            <a:r>
              <a:rPr lang="en-US" dirty="0"/>
              <a:t>this case that the two words have the same </a:t>
            </a:r>
            <a:r>
              <a:rPr lang="en-US" dirty="0">
                <a:solidFill>
                  <a:srgbClr val="FF0000"/>
                </a:solidFill>
              </a:rPr>
              <a:t>propositional meaning</a:t>
            </a:r>
            <a:r>
              <a:rPr lang="en-US" dirty="0"/>
              <a:t>.</a:t>
            </a:r>
            <a:endParaRPr lang="en-US" dirty="0" smtClean="0"/>
          </a:p>
          <a:p>
            <a:pPr algn="just"/>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5</a:t>
            </a:fld>
            <a:endParaRPr lang="en-IN"/>
          </a:p>
        </p:txBody>
      </p:sp>
    </p:spTree>
    <p:extLst>
      <p:ext uri="{BB962C8B-B14F-4D97-AF65-F5344CB8AC3E}">
        <p14:creationId xmlns:p14="http://schemas.microsoft.com/office/powerpoint/2010/main" val="143025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dirty="0"/>
          </a:p>
        </p:txBody>
      </p:sp>
      <p:sp>
        <p:nvSpPr>
          <p:cNvPr id="3" name="Content Placeholder 2"/>
          <p:cNvSpPr>
            <a:spLocks noGrp="1"/>
          </p:cNvSpPr>
          <p:nvPr>
            <p:ph idx="1"/>
          </p:nvPr>
        </p:nvSpPr>
        <p:spPr/>
        <p:txBody>
          <a:bodyPr>
            <a:normAutofit/>
          </a:bodyPr>
          <a:lstStyle/>
          <a:p>
            <a:pPr algn="just"/>
            <a:r>
              <a:rPr lang="en-US" dirty="0" smtClean="0">
                <a:solidFill>
                  <a:srgbClr val="FF0000"/>
                </a:solidFill>
              </a:rPr>
              <a:t>Principle </a:t>
            </a:r>
            <a:r>
              <a:rPr lang="en-US" dirty="0">
                <a:solidFill>
                  <a:srgbClr val="FF0000"/>
                </a:solidFill>
              </a:rPr>
              <a:t>of contrast </a:t>
            </a:r>
            <a:r>
              <a:rPr lang="en-US" dirty="0" smtClean="0"/>
              <a:t>states </a:t>
            </a:r>
            <a:r>
              <a:rPr lang="en-US" dirty="0"/>
              <a:t>that a difference in linguistic form is always associated with some </a:t>
            </a:r>
            <a:r>
              <a:rPr lang="en-US" dirty="0" smtClean="0"/>
              <a:t>difference </a:t>
            </a:r>
            <a:r>
              <a:rPr lang="en-US" dirty="0"/>
              <a:t>in meaning</a:t>
            </a:r>
            <a:r>
              <a:rPr lang="en-US" dirty="0" smtClean="0"/>
              <a:t>.</a:t>
            </a:r>
          </a:p>
          <a:p>
            <a:pPr algn="just"/>
            <a:r>
              <a:rPr lang="en-US" dirty="0"/>
              <a:t>Example: the word </a:t>
            </a:r>
            <a:r>
              <a:rPr lang="en-US" i="1" dirty="0"/>
              <a:t>H2O</a:t>
            </a:r>
            <a:r>
              <a:rPr lang="en-US" dirty="0"/>
              <a:t> is used in scientific contexts and would be inappropriate in a </a:t>
            </a:r>
            <a:r>
              <a:rPr lang="en-US" dirty="0" smtClean="0"/>
              <a:t>drinking H2O. </a:t>
            </a:r>
          </a:p>
          <a:p>
            <a:pPr algn="just"/>
            <a:r>
              <a:rPr lang="en-US" dirty="0" smtClean="0"/>
              <a:t>Here, </a:t>
            </a:r>
            <a:r>
              <a:rPr lang="en-US" i="1" dirty="0" smtClean="0"/>
              <a:t>water</a:t>
            </a:r>
            <a:r>
              <a:rPr lang="en-US" dirty="0" smtClean="0"/>
              <a:t> </a:t>
            </a:r>
            <a:r>
              <a:rPr lang="en-US" dirty="0"/>
              <a:t>would be more </a:t>
            </a:r>
            <a:r>
              <a:rPr lang="en-US" dirty="0" smtClean="0"/>
              <a:t>appropriate.</a:t>
            </a:r>
            <a:endParaRPr lang="en-IN"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6</a:t>
            </a:fld>
            <a:endParaRPr lang="en-IN"/>
          </a:p>
        </p:txBody>
      </p:sp>
    </p:spTree>
    <p:extLst>
      <p:ext uri="{BB962C8B-B14F-4D97-AF65-F5344CB8AC3E}">
        <p14:creationId xmlns:p14="http://schemas.microsoft.com/office/powerpoint/2010/main" val="179066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US" dirty="0">
                <a:solidFill>
                  <a:srgbClr val="FF0000"/>
                </a:solidFill>
              </a:rPr>
              <a:t>Word </a:t>
            </a:r>
            <a:r>
              <a:rPr lang="en-US" dirty="0" smtClean="0">
                <a:solidFill>
                  <a:srgbClr val="FF0000"/>
                </a:solidFill>
              </a:rPr>
              <a:t>Similarity: </a:t>
            </a:r>
            <a:r>
              <a:rPr lang="en-US" dirty="0"/>
              <a:t>While words don’t have many synonyms, most words do have lots of similar words. </a:t>
            </a:r>
            <a:endParaRPr lang="en-US" dirty="0" smtClean="0"/>
          </a:p>
          <a:p>
            <a:pPr algn="just"/>
            <a:r>
              <a:rPr lang="en-US" i="1" dirty="0" smtClean="0"/>
              <a:t>Cat</a:t>
            </a:r>
            <a:r>
              <a:rPr lang="en-US" dirty="0" smtClean="0"/>
              <a:t> </a:t>
            </a:r>
            <a:r>
              <a:rPr lang="en-US" dirty="0"/>
              <a:t>is not a synonym of </a:t>
            </a:r>
            <a:r>
              <a:rPr lang="en-US" i="1" dirty="0"/>
              <a:t>dog</a:t>
            </a:r>
            <a:r>
              <a:rPr lang="en-US" dirty="0"/>
              <a:t>, but </a:t>
            </a:r>
            <a:r>
              <a:rPr lang="en-US" i="1" dirty="0"/>
              <a:t>cats</a:t>
            </a:r>
            <a:r>
              <a:rPr lang="en-US" dirty="0"/>
              <a:t> and </a:t>
            </a:r>
            <a:r>
              <a:rPr lang="en-US" i="1" dirty="0"/>
              <a:t>dogs </a:t>
            </a:r>
            <a:r>
              <a:rPr lang="en-US" dirty="0"/>
              <a:t>are certainly similar words</a:t>
            </a:r>
            <a:r>
              <a:rPr lang="en-US" dirty="0" smtClean="0"/>
              <a:t>.</a:t>
            </a:r>
          </a:p>
          <a:p>
            <a:pPr algn="just"/>
            <a:r>
              <a:rPr lang="en-US" dirty="0"/>
              <a:t>In moving from synonymy to similarity, it will be useful to shift from talking about relations between </a:t>
            </a:r>
            <a:r>
              <a:rPr lang="en-US" b="1" dirty="0"/>
              <a:t>word senses (like synonymy) </a:t>
            </a:r>
            <a:r>
              <a:rPr lang="en-US" dirty="0"/>
              <a:t>to relations between </a:t>
            </a:r>
            <a:r>
              <a:rPr lang="en-US" b="1" dirty="0" smtClean="0"/>
              <a:t>words (like similarity).</a:t>
            </a:r>
          </a:p>
          <a:p>
            <a:pPr algn="just"/>
            <a:r>
              <a:rPr lang="en-US" dirty="0"/>
              <a:t>The notion of word </a:t>
            </a:r>
            <a:r>
              <a:rPr lang="en-US" dirty="0">
                <a:solidFill>
                  <a:srgbClr val="FF0000"/>
                </a:solidFill>
              </a:rPr>
              <a:t>similarity</a:t>
            </a:r>
            <a:r>
              <a:rPr lang="en-US" dirty="0"/>
              <a:t> is very useful in larger semantic tasks. </a:t>
            </a:r>
            <a:endParaRPr lang="en-US" dirty="0" smtClean="0"/>
          </a:p>
          <a:p>
            <a:pPr algn="just"/>
            <a:r>
              <a:rPr lang="en-US" dirty="0" smtClean="0"/>
              <a:t>Knowing </a:t>
            </a:r>
            <a:r>
              <a:rPr lang="en-US" dirty="0"/>
              <a:t>how similar two words are can help in computing how similar the meaning of two phrases or sentences are, a very important component of tasks like </a:t>
            </a:r>
            <a:r>
              <a:rPr lang="en-US" b="1" dirty="0"/>
              <a:t>question </a:t>
            </a:r>
            <a:r>
              <a:rPr lang="en-US" b="1" dirty="0" smtClean="0"/>
              <a:t>answering</a:t>
            </a:r>
            <a:r>
              <a:rPr lang="en-US" b="1" dirty="0"/>
              <a:t>, paraphrasing, and summarization</a:t>
            </a:r>
            <a:r>
              <a:rPr lang="en-US" dirty="0"/>
              <a:t>.</a:t>
            </a:r>
            <a:endParaRPr lang="en-IN" b="1"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7</a:t>
            </a:fld>
            <a:endParaRPr lang="en-IN"/>
          </a:p>
        </p:txBody>
      </p:sp>
    </p:spTree>
    <p:extLst>
      <p:ext uri="{BB962C8B-B14F-4D97-AF65-F5344CB8AC3E}">
        <p14:creationId xmlns:p14="http://schemas.microsoft.com/office/powerpoint/2010/main" val="137020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        </a:t>
            </a:r>
            <a:r>
              <a:rPr lang="en-US" dirty="0" err="1" smtClean="0"/>
              <a:t>cont</a:t>
            </a:r>
            <a:r>
              <a:rPr lang="en-US" dirty="0" smtClean="0"/>
              <a:t>…</a:t>
            </a:r>
            <a:endParaRPr lang="en-IN" dirty="0"/>
          </a:p>
        </p:txBody>
      </p:sp>
      <p:sp>
        <p:nvSpPr>
          <p:cNvPr id="3" name="Content Placeholder 2"/>
          <p:cNvSpPr>
            <a:spLocks noGrp="1"/>
          </p:cNvSpPr>
          <p:nvPr>
            <p:ph idx="1"/>
          </p:nvPr>
        </p:nvSpPr>
        <p:spPr>
          <a:xfrm>
            <a:off x="457200" y="2249424"/>
            <a:ext cx="8507288" cy="4325112"/>
          </a:xfrm>
        </p:spPr>
        <p:txBody>
          <a:bodyPr>
            <a:normAutofit fontScale="77500" lnSpcReduction="20000"/>
          </a:bodyPr>
          <a:lstStyle/>
          <a:p>
            <a:pPr algn="just"/>
            <a:r>
              <a:rPr lang="en-US" dirty="0">
                <a:solidFill>
                  <a:srgbClr val="FF0000"/>
                </a:solidFill>
              </a:rPr>
              <a:t>Word </a:t>
            </a:r>
            <a:r>
              <a:rPr lang="en-US" dirty="0" smtClean="0">
                <a:solidFill>
                  <a:srgbClr val="FF0000"/>
                </a:solidFill>
              </a:rPr>
              <a:t>Relatedness: </a:t>
            </a:r>
            <a:r>
              <a:rPr lang="en-US" dirty="0" smtClean="0"/>
              <a:t>The </a:t>
            </a:r>
            <a:r>
              <a:rPr lang="en-US" dirty="0"/>
              <a:t>meaning of two words can be related in ways other than similarity. </a:t>
            </a:r>
            <a:endParaRPr lang="en-US" dirty="0" smtClean="0"/>
          </a:p>
          <a:p>
            <a:pPr algn="just"/>
            <a:r>
              <a:rPr lang="en-US" dirty="0" smtClean="0"/>
              <a:t>One </a:t>
            </a:r>
            <a:r>
              <a:rPr lang="en-US" dirty="0"/>
              <a:t>such class of connections is </a:t>
            </a:r>
            <a:r>
              <a:rPr lang="en-US" dirty="0" smtClean="0"/>
              <a:t>called </a:t>
            </a:r>
            <a:r>
              <a:rPr lang="en-US" dirty="0" smtClean="0">
                <a:solidFill>
                  <a:srgbClr val="FF0000"/>
                </a:solidFill>
              </a:rPr>
              <a:t>word relatedness</a:t>
            </a:r>
            <a:r>
              <a:rPr lang="en-US" dirty="0" smtClean="0"/>
              <a:t>, also </a:t>
            </a:r>
            <a:r>
              <a:rPr lang="en-US" dirty="0"/>
              <a:t>traditionally </a:t>
            </a:r>
            <a:r>
              <a:rPr lang="en-US" dirty="0" smtClean="0"/>
              <a:t>called </a:t>
            </a:r>
            <a:r>
              <a:rPr lang="en-US" dirty="0" smtClean="0">
                <a:solidFill>
                  <a:srgbClr val="FF0000"/>
                </a:solidFill>
              </a:rPr>
              <a:t>word </a:t>
            </a:r>
            <a:r>
              <a:rPr lang="en-US" dirty="0">
                <a:solidFill>
                  <a:srgbClr val="FF0000"/>
                </a:solidFill>
              </a:rPr>
              <a:t>association</a:t>
            </a:r>
            <a:r>
              <a:rPr lang="en-US" dirty="0"/>
              <a:t> in psychology</a:t>
            </a:r>
            <a:r>
              <a:rPr lang="en-US" dirty="0" smtClean="0"/>
              <a:t>.</a:t>
            </a:r>
          </a:p>
          <a:p>
            <a:pPr lvl="1" algn="just"/>
            <a:r>
              <a:rPr lang="en-US" dirty="0"/>
              <a:t>Example: Consider the meanings of the words </a:t>
            </a:r>
            <a:r>
              <a:rPr lang="en-US" i="1" dirty="0"/>
              <a:t>coffee</a:t>
            </a:r>
            <a:r>
              <a:rPr lang="en-US" dirty="0"/>
              <a:t> and </a:t>
            </a:r>
            <a:r>
              <a:rPr lang="en-US" i="1" dirty="0" smtClean="0"/>
              <a:t>cup, </a:t>
            </a:r>
            <a:r>
              <a:rPr lang="en-IN" dirty="0"/>
              <a:t>scalpel and </a:t>
            </a:r>
            <a:r>
              <a:rPr lang="en-IN" i="1" dirty="0" smtClean="0"/>
              <a:t>surgeon.</a:t>
            </a:r>
          </a:p>
          <a:p>
            <a:pPr algn="just"/>
            <a:r>
              <a:rPr lang="en-US" dirty="0"/>
              <a:t>One common kind of relatedness between words is if they belong to the same </a:t>
            </a:r>
            <a:r>
              <a:rPr lang="en-US" b="1" dirty="0"/>
              <a:t>semantic field. </a:t>
            </a:r>
            <a:endParaRPr lang="en-US" b="1" dirty="0" smtClean="0"/>
          </a:p>
          <a:p>
            <a:pPr algn="just"/>
            <a:r>
              <a:rPr lang="en-US" dirty="0"/>
              <a:t>A </a:t>
            </a:r>
            <a:r>
              <a:rPr lang="en-US" dirty="0">
                <a:solidFill>
                  <a:srgbClr val="FF0000"/>
                </a:solidFill>
              </a:rPr>
              <a:t>semantic field </a:t>
            </a:r>
            <a:r>
              <a:rPr lang="en-US" dirty="0"/>
              <a:t>is a set of words which cover a particular semantic domain and bear structured relations with each other. </a:t>
            </a:r>
            <a:endParaRPr lang="en-US" dirty="0" smtClean="0"/>
          </a:p>
          <a:p>
            <a:pPr lvl="1" algn="just"/>
            <a:r>
              <a:rPr lang="en-US" dirty="0"/>
              <a:t>For example, </a:t>
            </a:r>
            <a:r>
              <a:rPr lang="en-US" dirty="0" smtClean="0"/>
              <a:t>words </a:t>
            </a:r>
            <a:r>
              <a:rPr lang="en-US" dirty="0"/>
              <a:t>might be related by being in the semantic field of </a:t>
            </a:r>
            <a:endParaRPr lang="en-US" dirty="0" smtClean="0"/>
          </a:p>
          <a:p>
            <a:pPr lvl="1" algn="just"/>
            <a:r>
              <a:rPr lang="en-US" dirty="0" smtClean="0">
                <a:solidFill>
                  <a:srgbClr val="7030A0"/>
                </a:solidFill>
              </a:rPr>
              <a:t>hospitals </a:t>
            </a:r>
            <a:r>
              <a:rPr lang="en-US" dirty="0">
                <a:solidFill>
                  <a:srgbClr val="7030A0"/>
                </a:solidFill>
              </a:rPr>
              <a:t>(surgeon, scalpel, nurse, </a:t>
            </a:r>
            <a:r>
              <a:rPr lang="en-US" dirty="0" smtClean="0">
                <a:solidFill>
                  <a:srgbClr val="7030A0"/>
                </a:solidFill>
              </a:rPr>
              <a:t>anesthetic</a:t>
            </a:r>
            <a:r>
              <a:rPr lang="en-US" dirty="0">
                <a:solidFill>
                  <a:srgbClr val="7030A0"/>
                </a:solidFill>
              </a:rPr>
              <a:t>, hospital</a:t>
            </a:r>
            <a:r>
              <a:rPr lang="en-US" dirty="0" smtClean="0">
                <a:solidFill>
                  <a:srgbClr val="7030A0"/>
                </a:solidFill>
              </a:rPr>
              <a:t>)</a:t>
            </a:r>
          </a:p>
          <a:p>
            <a:pPr lvl="1" algn="just"/>
            <a:r>
              <a:rPr lang="en-US" dirty="0" smtClean="0">
                <a:solidFill>
                  <a:srgbClr val="7030A0"/>
                </a:solidFill>
              </a:rPr>
              <a:t>restaurants </a:t>
            </a:r>
            <a:r>
              <a:rPr lang="en-US" dirty="0">
                <a:solidFill>
                  <a:srgbClr val="7030A0"/>
                </a:solidFill>
              </a:rPr>
              <a:t>(waiter, menu, plate, food, chef</a:t>
            </a:r>
            <a:r>
              <a:rPr lang="en-US" dirty="0" smtClean="0">
                <a:solidFill>
                  <a:srgbClr val="7030A0"/>
                </a:solidFill>
              </a:rPr>
              <a:t>)</a:t>
            </a:r>
          </a:p>
          <a:p>
            <a:pPr lvl="1" algn="just"/>
            <a:r>
              <a:rPr lang="en-US" dirty="0" smtClean="0">
                <a:solidFill>
                  <a:srgbClr val="7030A0"/>
                </a:solidFill>
              </a:rPr>
              <a:t>houses </a:t>
            </a:r>
            <a:r>
              <a:rPr lang="en-US" dirty="0">
                <a:solidFill>
                  <a:srgbClr val="7030A0"/>
                </a:solidFill>
              </a:rPr>
              <a:t>(door, roof, kitchen, family, bed</a:t>
            </a:r>
            <a:r>
              <a:rPr lang="en-US" dirty="0" smtClean="0">
                <a:solidFill>
                  <a:srgbClr val="7030A0"/>
                </a:solidFill>
              </a:rPr>
              <a:t>)</a:t>
            </a:r>
            <a:endParaRPr lang="en-US" b="1" i="1" dirty="0" smtClean="0">
              <a:solidFill>
                <a:srgbClr val="7030A0"/>
              </a:solidFill>
            </a:endParaRPr>
          </a:p>
          <a:p>
            <a:pPr algn="just"/>
            <a:endParaRPr lang="en-IN" b="1" dirty="0"/>
          </a:p>
        </p:txBody>
      </p:sp>
      <p:sp>
        <p:nvSpPr>
          <p:cNvPr id="4" name="Footer Placeholder 3"/>
          <p:cNvSpPr>
            <a:spLocks noGrp="1"/>
          </p:cNvSpPr>
          <p:nvPr>
            <p:ph type="ftr" sz="quarter" idx="11"/>
          </p:nvPr>
        </p:nvSpPr>
        <p:spPr/>
        <p:txBody>
          <a:bodyPr/>
          <a:lstStyle/>
          <a:p>
            <a:r>
              <a:rPr lang="en-IN" smtClean="0"/>
              <a:t>NLP UNIT IV (C)SSG</a:t>
            </a:r>
            <a:endParaRPr lang="en-IN"/>
          </a:p>
        </p:txBody>
      </p:sp>
      <p:sp>
        <p:nvSpPr>
          <p:cNvPr id="5" name="Slide Number Placeholder 4"/>
          <p:cNvSpPr>
            <a:spLocks noGrp="1"/>
          </p:cNvSpPr>
          <p:nvPr>
            <p:ph type="sldNum" sz="quarter" idx="12"/>
          </p:nvPr>
        </p:nvSpPr>
        <p:spPr/>
        <p:txBody>
          <a:bodyPr/>
          <a:lstStyle/>
          <a:p>
            <a:fld id="{F7BEBADC-4673-4DE0-92BF-A5C8F7E80D01}" type="slidenum">
              <a:rPr lang="en-IN" smtClean="0"/>
              <a:t>8</a:t>
            </a:fld>
            <a:endParaRPr lang="en-IN"/>
          </a:p>
        </p:txBody>
      </p:sp>
    </p:spTree>
    <p:extLst>
      <p:ext uri="{BB962C8B-B14F-4D97-AF65-F5344CB8AC3E}">
        <p14:creationId xmlns:p14="http://schemas.microsoft.com/office/powerpoint/2010/main" val="231381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a:t>
            </a:r>
            <a:r>
              <a:rPr lang="en-US" dirty="0" smtClean="0"/>
              <a:t>Semantics</a:t>
            </a:r>
            <a:endParaRPr lang="en-IN" dirty="0"/>
          </a:p>
        </p:txBody>
      </p:sp>
      <p:sp>
        <p:nvSpPr>
          <p:cNvPr id="3" name="Content Placeholder 2"/>
          <p:cNvSpPr>
            <a:spLocks noGrp="1"/>
          </p:cNvSpPr>
          <p:nvPr>
            <p:ph idx="1"/>
          </p:nvPr>
        </p:nvSpPr>
        <p:spPr>
          <a:xfrm>
            <a:off x="457200" y="2132856"/>
            <a:ext cx="8507288" cy="4608576"/>
          </a:xfrm>
        </p:spPr>
        <p:txBody>
          <a:bodyPr>
            <a:normAutofit fontScale="62500" lnSpcReduction="20000"/>
          </a:bodyPr>
          <a:lstStyle/>
          <a:p>
            <a:pPr algn="just"/>
            <a:r>
              <a:rPr lang="en-US" dirty="0">
                <a:solidFill>
                  <a:srgbClr val="FF0000"/>
                </a:solidFill>
              </a:rPr>
              <a:t>Semantic Frames and </a:t>
            </a:r>
            <a:r>
              <a:rPr lang="en-US" dirty="0" smtClean="0">
                <a:solidFill>
                  <a:srgbClr val="FF0000"/>
                </a:solidFill>
              </a:rPr>
              <a:t>Roles: </a:t>
            </a:r>
            <a:r>
              <a:rPr lang="en-US" dirty="0" smtClean="0"/>
              <a:t>Closely </a:t>
            </a:r>
            <a:r>
              <a:rPr lang="en-US" dirty="0"/>
              <a:t>related to semantic fields is the idea of a semantic frame. </a:t>
            </a:r>
            <a:endParaRPr lang="en-US" dirty="0" smtClean="0"/>
          </a:p>
          <a:p>
            <a:pPr algn="just"/>
            <a:endParaRPr lang="en-US" dirty="0" smtClean="0"/>
          </a:p>
          <a:p>
            <a:pPr algn="just"/>
            <a:r>
              <a:rPr lang="en-US" dirty="0" smtClean="0"/>
              <a:t>A </a:t>
            </a:r>
            <a:r>
              <a:rPr lang="en-US" dirty="0">
                <a:solidFill>
                  <a:srgbClr val="FF0000"/>
                </a:solidFill>
              </a:rPr>
              <a:t>semantic frame </a:t>
            </a:r>
            <a:r>
              <a:rPr lang="en-US" dirty="0"/>
              <a:t>is a set of words that denote perspectives or participants in a particular </a:t>
            </a:r>
            <a:r>
              <a:rPr lang="en-US" dirty="0" smtClean="0"/>
              <a:t>type </a:t>
            </a:r>
            <a:r>
              <a:rPr lang="en-US" dirty="0"/>
              <a:t>of event</a:t>
            </a:r>
            <a:r>
              <a:rPr lang="en-US" dirty="0" smtClean="0"/>
              <a:t>.</a:t>
            </a:r>
          </a:p>
          <a:p>
            <a:pPr lvl="1" algn="just"/>
            <a:r>
              <a:rPr lang="en-US" dirty="0" smtClean="0"/>
              <a:t>Example: </a:t>
            </a:r>
            <a:r>
              <a:rPr lang="en-US" i="1" dirty="0" smtClean="0"/>
              <a:t>Buy, Sell, Pay</a:t>
            </a:r>
          </a:p>
          <a:p>
            <a:pPr lvl="1" algn="just"/>
            <a:endParaRPr lang="en-US" i="1" dirty="0" smtClean="0"/>
          </a:p>
          <a:p>
            <a:pPr algn="just"/>
            <a:r>
              <a:rPr lang="en-US" dirty="0" smtClean="0">
                <a:solidFill>
                  <a:srgbClr val="FF0000"/>
                </a:solidFill>
              </a:rPr>
              <a:t>Connotation: </a:t>
            </a:r>
            <a:r>
              <a:rPr lang="en-US" dirty="0" smtClean="0"/>
              <a:t>Finally</a:t>
            </a:r>
            <a:r>
              <a:rPr lang="en-US" dirty="0"/>
              <a:t>, words have affective meanings or connotations. </a:t>
            </a:r>
            <a:endParaRPr lang="en-US" dirty="0" smtClean="0"/>
          </a:p>
          <a:p>
            <a:pPr algn="just"/>
            <a:endParaRPr lang="en-US" dirty="0" smtClean="0"/>
          </a:p>
          <a:p>
            <a:pPr algn="just"/>
            <a:r>
              <a:rPr lang="en-US" dirty="0" smtClean="0"/>
              <a:t>The </a:t>
            </a:r>
            <a:r>
              <a:rPr lang="en-US" dirty="0"/>
              <a:t>word </a:t>
            </a:r>
            <a:r>
              <a:rPr lang="en-US" dirty="0">
                <a:solidFill>
                  <a:srgbClr val="FF0000"/>
                </a:solidFill>
              </a:rPr>
              <a:t>connotation</a:t>
            </a:r>
            <a:r>
              <a:rPr lang="en-US" dirty="0"/>
              <a:t> has different meanings in different fields, but here we use it to mean the aspects of a word’s meaning that are related to a writer or reader’s emotions, sentiment, opinions, or evaluations. </a:t>
            </a:r>
            <a:endParaRPr lang="en-US" dirty="0" smtClean="0"/>
          </a:p>
          <a:p>
            <a:pPr lvl="1" algn="just"/>
            <a:r>
              <a:rPr lang="en-US" dirty="0" smtClean="0"/>
              <a:t>For example: </a:t>
            </a:r>
          </a:p>
          <a:p>
            <a:pPr lvl="1" algn="just"/>
            <a:r>
              <a:rPr lang="en-US" dirty="0" smtClean="0"/>
              <a:t>positive connotations </a:t>
            </a:r>
            <a:r>
              <a:rPr lang="en-US" dirty="0"/>
              <a:t>(</a:t>
            </a:r>
            <a:r>
              <a:rPr lang="en-US" b="1" dirty="0" smtClean="0"/>
              <a:t>happy</a:t>
            </a:r>
            <a:r>
              <a:rPr lang="en-US" dirty="0" smtClean="0"/>
              <a:t>), negative </a:t>
            </a:r>
            <a:r>
              <a:rPr lang="en-US" dirty="0"/>
              <a:t>connotations (</a:t>
            </a:r>
            <a:r>
              <a:rPr lang="en-US" b="1" dirty="0"/>
              <a:t>sad</a:t>
            </a:r>
            <a:r>
              <a:rPr lang="en-US" dirty="0" smtClean="0"/>
              <a:t>)</a:t>
            </a:r>
          </a:p>
          <a:p>
            <a:pPr lvl="1" algn="just"/>
            <a:r>
              <a:rPr lang="en-US" b="1" dirty="0"/>
              <a:t>innocent</a:t>
            </a:r>
            <a:r>
              <a:rPr lang="en-US" dirty="0"/>
              <a:t> (positive connotation) and </a:t>
            </a:r>
            <a:r>
              <a:rPr lang="en-US" b="1" dirty="0"/>
              <a:t>naive</a:t>
            </a:r>
            <a:r>
              <a:rPr lang="en-US" dirty="0"/>
              <a:t> (negative connotation</a:t>
            </a:r>
            <a:r>
              <a:rPr lang="en-US" dirty="0" smtClean="0"/>
              <a:t>)</a:t>
            </a:r>
          </a:p>
          <a:p>
            <a:pPr lvl="1" algn="just"/>
            <a:r>
              <a:rPr lang="en-IN" dirty="0"/>
              <a:t>positive evaluation (</a:t>
            </a:r>
            <a:r>
              <a:rPr lang="en-IN" b="1" dirty="0"/>
              <a:t>great, love</a:t>
            </a:r>
            <a:r>
              <a:rPr lang="en-IN" dirty="0"/>
              <a:t>) </a:t>
            </a:r>
            <a:r>
              <a:rPr lang="en-IN" dirty="0" smtClean="0"/>
              <a:t> and  </a:t>
            </a:r>
            <a:r>
              <a:rPr lang="en-US" dirty="0" smtClean="0"/>
              <a:t>negative  evaluation </a:t>
            </a:r>
            <a:r>
              <a:rPr lang="en-US" dirty="0"/>
              <a:t>(</a:t>
            </a:r>
            <a:r>
              <a:rPr lang="en-US" b="1" dirty="0"/>
              <a:t>terrible, hate</a:t>
            </a:r>
            <a:r>
              <a:rPr lang="en-US" dirty="0"/>
              <a:t>)</a:t>
            </a:r>
            <a:endParaRPr lang="en-US" dirty="0" smtClean="0"/>
          </a:p>
          <a:p>
            <a:pPr lvl="1" algn="just"/>
            <a:r>
              <a:rPr lang="en-IN" dirty="0"/>
              <a:t>fake, knockoff, </a:t>
            </a:r>
            <a:r>
              <a:rPr lang="en-IN" dirty="0" smtClean="0"/>
              <a:t>forgery </a:t>
            </a:r>
          </a:p>
          <a:p>
            <a:pPr lvl="1" algn="just"/>
            <a:r>
              <a:rPr lang="en-IN" dirty="0"/>
              <a:t>copy, replica, reproduction</a:t>
            </a:r>
            <a:endParaRPr lang="en-US" dirty="0" smtClean="0"/>
          </a:p>
          <a:p>
            <a:pPr algn="just"/>
            <a:endParaRPr lang="en-IN" i="1" dirty="0"/>
          </a:p>
        </p:txBody>
      </p:sp>
      <p:sp>
        <p:nvSpPr>
          <p:cNvPr id="4" name="Footer Placeholder 3"/>
          <p:cNvSpPr>
            <a:spLocks noGrp="1"/>
          </p:cNvSpPr>
          <p:nvPr>
            <p:ph type="ftr" sz="quarter" idx="11"/>
          </p:nvPr>
        </p:nvSpPr>
        <p:spPr/>
        <p:txBody>
          <a:bodyPr/>
          <a:lstStyle/>
          <a:p>
            <a:r>
              <a:rPr lang="en-IN" dirty="0" smtClean="0"/>
              <a:t>NLP UNIT IV (C)SSG</a:t>
            </a:r>
            <a:endParaRPr lang="en-IN" dirty="0"/>
          </a:p>
        </p:txBody>
      </p:sp>
      <p:sp>
        <p:nvSpPr>
          <p:cNvPr id="5" name="Slide Number Placeholder 4"/>
          <p:cNvSpPr>
            <a:spLocks noGrp="1"/>
          </p:cNvSpPr>
          <p:nvPr>
            <p:ph type="sldNum" sz="quarter" idx="12"/>
          </p:nvPr>
        </p:nvSpPr>
        <p:spPr/>
        <p:txBody>
          <a:bodyPr/>
          <a:lstStyle/>
          <a:p>
            <a:fld id="{F7BEBADC-4673-4DE0-92BF-A5C8F7E80D01}" type="slidenum">
              <a:rPr lang="en-IN" smtClean="0"/>
              <a:t>9</a:t>
            </a:fld>
            <a:endParaRPr lang="en-IN"/>
          </a:p>
        </p:txBody>
      </p:sp>
    </p:spTree>
    <p:extLst>
      <p:ext uri="{BB962C8B-B14F-4D97-AF65-F5344CB8AC3E}">
        <p14:creationId xmlns:p14="http://schemas.microsoft.com/office/powerpoint/2010/main" val="1471220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2051</TotalTime>
  <Words>3946</Words>
  <Application>Microsoft Office PowerPoint</Application>
  <PresentationFormat>On-screen Show (4:3)</PresentationFormat>
  <Paragraphs>442</Paragraphs>
  <Slides>43</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Urban</vt:lpstr>
      <vt:lpstr>Equation</vt:lpstr>
      <vt:lpstr>UNIT IV Vector Semantics and Embeddings</vt:lpstr>
      <vt:lpstr>Contents…</vt:lpstr>
      <vt:lpstr>Lexical Semantics      cont…</vt:lpstr>
      <vt:lpstr>Lexical Semantics      cont…</vt:lpstr>
      <vt:lpstr>Lexical Semantics        cont…</vt:lpstr>
      <vt:lpstr>Lexical Semantics        cont…</vt:lpstr>
      <vt:lpstr>Lexical Semantics        cont…</vt:lpstr>
      <vt:lpstr>Lexical Semantics        cont…</vt:lpstr>
      <vt:lpstr>Lexical Semantics</vt:lpstr>
      <vt:lpstr>Vector Semantics</vt:lpstr>
      <vt:lpstr>Vector Semantics</vt:lpstr>
      <vt:lpstr>Vector Semantics</vt:lpstr>
      <vt:lpstr>Vector Semantics</vt:lpstr>
      <vt:lpstr>Words and Vectors</vt:lpstr>
      <vt:lpstr>Words and Vectors</vt:lpstr>
      <vt:lpstr>Words and Vectors</vt:lpstr>
      <vt:lpstr>Words and Vectors</vt:lpstr>
      <vt:lpstr>Words and Vectors</vt:lpstr>
      <vt:lpstr>More common: word-word matrix (or "term-context matrix")</vt:lpstr>
      <vt:lpstr>PowerPoint Presentation</vt:lpstr>
      <vt:lpstr>Cosine for measuring similarity</vt:lpstr>
      <vt:lpstr>Cosine for measuring similarity</vt:lpstr>
      <vt:lpstr>Cosine example</vt:lpstr>
      <vt:lpstr>TF-IDF: Weighing terms in the vector</vt:lpstr>
      <vt:lpstr>TF-IDF: Weighing terms in the vector</vt:lpstr>
      <vt:lpstr>TF-IDF: Weighing terms in the vector</vt:lpstr>
      <vt:lpstr>TF-IDF: Weighing terms in the vector</vt:lpstr>
      <vt:lpstr>Pointwise mutual information (PMI)</vt:lpstr>
      <vt:lpstr>Pointwise mutual information (PMI)</vt:lpstr>
      <vt:lpstr>Positive Pointwise Mutual Information</vt:lpstr>
      <vt:lpstr>Computing PPMI on a term-context matrix</vt:lpstr>
      <vt:lpstr>PowerPoint Presentation</vt:lpstr>
      <vt:lpstr>Applications of the tf-idf or PPMI vector models</vt:lpstr>
      <vt:lpstr>Word2vec</vt:lpstr>
      <vt:lpstr>Word2vec</vt:lpstr>
      <vt:lpstr>Word2vec: Skip-gram classifier</vt:lpstr>
      <vt:lpstr>Word2vec: Skip-gram classifier</vt:lpstr>
      <vt:lpstr>Visualizing Embeddings</vt:lpstr>
      <vt:lpstr>Visualizing Embeddings</vt:lpstr>
      <vt:lpstr>Visualizing Embeddings</vt:lpstr>
      <vt:lpstr>Semantic properties of embeddings </vt:lpstr>
      <vt:lpstr>Semantic properties of embeddings </vt:lpstr>
      <vt:lpstr>End of UNIT IV</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 Introduction of NLP and Preprocessing of Text Data</dc:title>
  <dc:creator>gpn</dc:creator>
  <cp:lastModifiedBy>gpn</cp:lastModifiedBy>
  <cp:revision>585</cp:revision>
  <dcterms:created xsi:type="dcterms:W3CDTF">2023-08-01T11:10:54Z</dcterms:created>
  <dcterms:modified xsi:type="dcterms:W3CDTF">2025-10-30T10:10:54Z</dcterms:modified>
</cp:coreProperties>
</file>